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vml" ContentType="application/vnd.openxmlformats-officedocument.vmlDrawing"/>
  <Default Extension="wdp" ContentType="image/vnd.ms-photo"/>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embeddings/oleObject1.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7" r:id="rId2"/>
    <p:sldId id="258" r:id="rId3"/>
    <p:sldId id="259" r:id="rId4"/>
    <p:sldId id="260" r:id="rId5"/>
    <p:sldId id="261" r:id="rId6"/>
    <p:sldId id="263" r:id="rId7"/>
    <p:sldId id="305" r:id="rId8"/>
    <p:sldId id="264" r:id="rId9"/>
    <p:sldId id="265" r:id="rId10"/>
    <p:sldId id="266" r:id="rId11"/>
    <p:sldId id="267" r:id="rId12"/>
    <p:sldId id="268" r:id="rId13"/>
    <p:sldId id="269" r:id="rId14"/>
    <p:sldId id="276" r:id="rId15"/>
    <p:sldId id="271" r:id="rId16"/>
    <p:sldId id="272" r:id="rId17"/>
    <p:sldId id="337" r:id="rId18"/>
    <p:sldId id="358" r:id="rId19"/>
    <p:sldId id="359" r:id="rId20"/>
    <p:sldId id="360" r:id="rId21"/>
    <p:sldId id="361" r:id="rId22"/>
    <p:sldId id="370" r:id="rId23"/>
    <p:sldId id="316" r:id="rId24"/>
    <p:sldId id="315"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51" r:id="rId39"/>
    <p:sldId id="352" r:id="rId40"/>
    <p:sldId id="353" r:id="rId41"/>
    <p:sldId id="354" r:id="rId42"/>
    <p:sldId id="355" r:id="rId43"/>
    <p:sldId id="356" r:id="rId44"/>
    <p:sldId id="357" r:id="rId45"/>
    <p:sldId id="372" r:id="rId46"/>
    <p:sldId id="369" r:id="rId47"/>
    <p:sldId id="326" r:id="rId48"/>
    <p:sldId id="371" r:id="rId49"/>
    <p:sldId id="366" r:id="rId50"/>
    <p:sldId id="367" r:id="rId51"/>
    <p:sldId id="368" r:id="rId52"/>
    <p:sldId id="292" r:id="rId53"/>
    <p:sldId id="323" r:id="rId54"/>
    <p:sldId id="328" r:id="rId55"/>
    <p:sldId id="373" r:id="rId56"/>
    <p:sldId id="329" r:id="rId57"/>
    <p:sldId id="330" r:id="rId58"/>
    <p:sldId id="331"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1B1A30"/>
    <a:srgbClr val="692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920" y="-10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24A15-26E6-47CA-B18D-C068D345E214}" type="doc">
      <dgm:prSet loTypeId="urn:microsoft.com/office/officeart/2005/8/layout/lProcess2" loCatId="list" qsTypeId="urn:microsoft.com/office/officeart/2005/8/quickstyle/simple1" qsCatId="simple" csTypeId="urn:microsoft.com/office/officeart/2005/8/colors/accent2_1" csCatId="accent2" phldr="1"/>
      <dgm:spPr/>
      <dgm:t>
        <a:bodyPr/>
        <a:lstStyle/>
        <a:p>
          <a:endParaRPr lang="en-US"/>
        </a:p>
      </dgm:t>
    </dgm:pt>
    <dgm:pt modelId="{90DBE26B-8E94-4A35-ADE9-B6EACBBE7EC0}">
      <dgm:prSet phldrT="[Text]"/>
      <dgm:spPr/>
      <dgm:t>
        <a:bodyPr/>
        <a:lstStyle/>
        <a:p>
          <a:r>
            <a:rPr lang="en-US" dirty="0">
              <a:latin typeface="Braggadocio"/>
              <a:cs typeface="Braggadocio"/>
            </a:rPr>
            <a:t>S</a:t>
          </a:r>
        </a:p>
      </dgm:t>
    </dgm:pt>
    <dgm:pt modelId="{A68CC637-8B1B-49AE-8723-C791DDAC5C96}" type="parTrans" cxnId="{48878A7E-D087-4FE1-918B-DB58439B38CA}">
      <dgm:prSet/>
      <dgm:spPr/>
      <dgm:t>
        <a:bodyPr/>
        <a:lstStyle/>
        <a:p>
          <a:endParaRPr lang="en-US"/>
        </a:p>
      </dgm:t>
    </dgm:pt>
    <dgm:pt modelId="{F014E94B-FC0B-46A1-908D-38E1A2F0297E}" type="sibTrans" cxnId="{48878A7E-D087-4FE1-918B-DB58439B38CA}">
      <dgm:prSet/>
      <dgm:spPr/>
      <dgm:t>
        <a:bodyPr/>
        <a:lstStyle/>
        <a:p>
          <a:endParaRPr lang="en-US"/>
        </a:p>
      </dgm:t>
    </dgm:pt>
    <dgm:pt modelId="{4D0E1384-304C-4A30-979A-72CBA71F533D}">
      <dgm:prSet phldrT="[Text]" custT="1"/>
      <dgm:spPr/>
      <dgm:t>
        <a:bodyPr anchor="t"/>
        <a:lstStyle/>
        <a:p>
          <a:r>
            <a:rPr lang="en-US" sz="1800" b="1" u="sng" dirty="0" smtClean="0">
              <a:latin typeface="Arial Narrow"/>
              <a:cs typeface="Arial Narrow"/>
            </a:rPr>
            <a:t>Specific</a:t>
          </a:r>
        </a:p>
        <a:p>
          <a:r>
            <a:rPr lang="en-US" sz="1600" b="1" dirty="0" smtClean="0">
              <a:latin typeface="Arial Narrow"/>
              <a:cs typeface="Arial Narrow"/>
            </a:rPr>
            <a:t>The </a:t>
          </a:r>
          <a:r>
            <a:rPr lang="en-US" sz="1600" b="1" dirty="0">
              <a:latin typeface="Arial Narrow"/>
              <a:cs typeface="Arial Narrow"/>
            </a:rPr>
            <a:t>goal </a:t>
          </a:r>
          <a:r>
            <a:rPr lang="en-US" sz="1600" b="1" dirty="0" smtClean="0">
              <a:latin typeface="Arial Narrow"/>
              <a:cs typeface="Arial Narrow"/>
            </a:rPr>
            <a:t>addresses  student needs within the content.</a:t>
          </a:r>
          <a:endParaRPr lang="en-US" sz="1600" b="1" dirty="0">
            <a:latin typeface="Arial Narrow"/>
            <a:cs typeface="Arial Narrow"/>
          </a:endParaRPr>
        </a:p>
      </dgm:t>
    </dgm:pt>
    <dgm:pt modelId="{9E8DE63F-AC54-46EC-83EC-959DD4905660}" type="parTrans" cxnId="{420AF0D6-434F-497C-B29C-906F6E43358A}">
      <dgm:prSet/>
      <dgm:spPr/>
      <dgm:t>
        <a:bodyPr/>
        <a:lstStyle/>
        <a:p>
          <a:endParaRPr lang="en-US"/>
        </a:p>
      </dgm:t>
    </dgm:pt>
    <dgm:pt modelId="{FE2522EC-F1A5-407A-94B5-59D595124D3C}" type="sibTrans" cxnId="{420AF0D6-434F-497C-B29C-906F6E43358A}">
      <dgm:prSet/>
      <dgm:spPr/>
      <dgm:t>
        <a:bodyPr/>
        <a:lstStyle/>
        <a:p>
          <a:endParaRPr lang="en-US"/>
        </a:p>
      </dgm:t>
    </dgm:pt>
    <dgm:pt modelId="{5379D8CE-552B-437F-BB68-611EAA3F6B75}">
      <dgm:prSet phldrT="[Text]"/>
      <dgm:spPr/>
      <dgm:t>
        <a:bodyPr/>
        <a:lstStyle/>
        <a:p>
          <a:r>
            <a:rPr lang="en-US" dirty="0">
              <a:latin typeface="Braggadocio"/>
              <a:cs typeface="Braggadocio"/>
            </a:rPr>
            <a:t>M</a:t>
          </a:r>
        </a:p>
      </dgm:t>
    </dgm:pt>
    <dgm:pt modelId="{667A296A-5FF6-4D06-8697-9D42FD4E54AB}" type="parTrans" cxnId="{B59862BB-69B8-4A1C-B4C2-652D3D553B5D}">
      <dgm:prSet/>
      <dgm:spPr/>
      <dgm:t>
        <a:bodyPr/>
        <a:lstStyle/>
        <a:p>
          <a:endParaRPr lang="en-US"/>
        </a:p>
      </dgm:t>
    </dgm:pt>
    <dgm:pt modelId="{0F2A9C8A-0698-4C49-BCDA-85D7D21EE546}" type="sibTrans" cxnId="{B59862BB-69B8-4A1C-B4C2-652D3D553B5D}">
      <dgm:prSet/>
      <dgm:spPr/>
      <dgm:t>
        <a:bodyPr/>
        <a:lstStyle/>
        <a:p>
          <a:endParaRPr lang="en-US"/>
        </a:p>
      </dgm:t>
    </dgm:pt>
    <dgm:pt modelId="{5675B5E7-B7E5-4FD0-9912-1D6A2EEB1923}">
      <dgm:prSet phldrT="[Text]" custT="1"/>
      <dgm:spPr/>
      <dgm:t>
        <a:bodyPr anchor="t"/>
        <a:lstStyle/>
        <a:p>
          <a:r>
            <a:rPr lang="en-US" sz="1800" b="1" u="sng" dirty="0" smtClean="0">
              <a:latin typeface="Arial Narrow"/>
              <a:cs typeface="Arial Narrow"/>
            </a:rPr>
            <a:t>Measurable</a:t>
          </a:r>
          <a:r>
            <a:rPr lang="en-US" sz="1600" b="1" dirty="0" smtClean="0">
              <a:latin typeface="Arial Narrow"/>
              <a:cs typeface="Arial Narrow"/>
            </a:rPr>
            <a:t> </a:t>
          </a:r>
          <a:r>
            <a:rPr lang="en-US" sz="1600" b="1" dirty="0">
              <a:latin typeface="Arial Narrow"/>
              <a:cs typeface="Arial Narrow"/>
            </a:rPr>
            <a:t>An appropriate instrument or measure is selected to assess the </a:t>
          </a:r>
          <a:r>
            <a:rPr lang="en-US" sz="1600" b="1" dirty="0" smtClean="0">
              <a:latin typeface="Arial Narrow"/>
              <a:cs typeface="Arial Narrow"/>
            </a:rPr>
            <a:t>goal.</a:t>
          </a:r>
          <a:endParaRPr lang="en-US" sz="1600" b="1" dirty="0">
            <a:latin typeface="Arial Narrow"/>
            <a:cs typeface="Arial Narrow"/>
          </a:endParaRPr>
        </a:p>
      </dgm:t>
    </dgm:pt>
    <dgm:pt modelId="{117A3C98-2EA9-42EF-BC32-4326EC1CEA73}" type="parTrans" cxnId="{22FB2664-9D7E-4B74-9587-6B830D49B324}">
      <dgm:prSet/>
      <dgm:spPr/>
      <dgm:t>
        <a:bodyPr/>
        <a:lstStyle/>
        <a:p>
          <a:endParaRPr lang="en-US"/>
        </a:p>
      </dgm:t>
    </dgm:pt>
    <dgm:pt modelId="{47E81B5C-137F-4925-9E11-0A4E6D443884}" type="sibTrans" cxnId="{22FB2664-9D7E-4B74-9587-6B830D49B324}">
      <dgm:prSet/>
      <dgm:spPr/>
      <dgm:t>
        <a:bodyPr/>
        <a:lstStyle/>
        <a:p>
          <a:endParaRPr lang="en-US"/>
        </a:p>
      </dgm:t>
    </dgm:pt>
    <dgm:pt modelId="{9B1B8AD2-FE9C-477A-AF30-AB7ED45D3332}">
      <dgm:prSet phldrT="[Text]"/>
      <dgm:spPr/>
      <dgm:t>
        <a:bodyPr/>
        <a:lstStyle/>
        <a:p>
          <a:r>
            <a:rPr lang="en-US" dirty="0">
              <a:latin typeface="Braggadocio"/>
              <a:cs typeface="Braggadocio"/>
            </a:rPr>
            <a:t>A</a:t>
          </a:r>
        </a:p>
      </dgm:t>
    </dgm:pt>
    <dgm:pt modelId="{17195745-B09D-4E7C-AA18-19628BEC42CC}" type="parTrans" cxnId="{76770806-A9F6-4FE1-9F7D-7CFBC932964D}">
      <dgm:prSet/>
      <dgm:spPr/>
      <dgm:t>
        <a:bodyPr/>
        <a:lstStyle/>
        <a:p>
          <a:endParaRPr lang="en-US"/>
        </a:p>
      </dgm:t>
    </dgm:pt>
    <dgm:pt modelId="{95B4296A-5CB2-4202-B88B-D89CD650D286}" type="sibTrans" cxnId="{76770806-A9F6-4FE1-9F7D-7CFBC932964D}">
      <dgm:prSet/>
      <dgm:spPr/>
      <dgm:t>
        <a:bodyPr/>
        <a:lstStyle/>
        <a:p>
          <a:endParaRPr lang="en-US"/>
        </a:p>
      </dgm:t>
    </dgm:pt>
    <dgm:pt modelId="{DF96D67C-7095-4A27-A620-668F7BF59B7B}">
      <dgm:prSet phldrT="[Text]" custT="1"/>
      <dgm:spPr/>
      <dgm:t>
        <a:bodyPr anchor="t"/>
        <a:lstStyle/>
        <a:p>
          <a:r>
            <a:rPr lang="en-US" sz="1800" b="1" u="sng" dirty="0" smtClean="0">
              <a:latin typeface="Arial Narrow"/>
              <a:cs typeface="Arial Narrow"/>
            </a:rPr>
            <a:t>Appropriate</a:t>
          </a:r>
          <a:endParaRPr lang="en-US" sz="2000" b="1" u="sng" dirty="0" smtClean="0">
            <a:latin typeface="Arial Narrow"/>
            <a:cs typeface="Arial Narrow"/>
          </a:endParaRPr>
        </a:p>
        <a:p>
          <a:r>
            <a:rPr lang="en-US" sz="1600" b="1" dirty="0" smtClean="0">
              <a:latin typeface="Arial Narrow"/>
              <a:cs typeface="Arial Narrow"/>
            </a:rPr>
            <a:t>The </a:t>
          </a:r>
          <a:r>
            <a:rPr lang="en-US" sz="1600" b="1" dirty="0">
              <a:latin typeface="Arial Narrow"/>
              <a:cs typeface="Arial Narrow"/>
            </a:rPr>
            <a:t>goal </a:t>
          </a:r>
          <a:r>
            <a:rPr lang="en-US" sz="1600" b="1" dirty="0" smtClean="0">
              <a:latin typeface="Arial Narrow"/>
              <a:cs typeface="Arial Narrow"/>
            </a:rPr>
            <a:t>is </a:t>
          </a:r>
          <a:r>
            <a:rPr lang="en-US" sz="1600" b="1" dirty="0" smtClean="0">
              <a:solidFill>
                <a:schemeClr val="tx1"/>
              </a:solidFill>
              <a:latin typeface="Arial Narrow"/>
              <a:cs typeface="Arial Narrow"/>
            </a:rPr>
            <a:t>standards-based, needs-focused</a:t>
          </a:r>
          <a:r>
            <a:rPr lang="en-US" sz="1600" b="1" dirty="0" smtClean="0">
              <a:latin typeface="Arial Narrow"/>
              <a:cs typeface="Arial Narrow"/>
            </a:rPr>
            <a:t> (and directly addresses all students)</a:t>
          </a:r>
          <a:endParaRPr lang="en-US" sz="1600" b="1" dirty="0">
            <a:latin typeface="Arial Narrow"/>
            <a:cs typeface="Arial Narrow"/>
          </a:endParaRPr>
        </a:p>
      </dgm:t>
    </dgm:pt>
    <dgm:pt modelId="{FEBACC2F-EEF5-4F07-8B14-2E22A1C615A5}" type="parTrans" cxnId="{7C2A6A0F-E48D-440F-A546-B266269E2474}">
      <dgm:prSet/>
      <dgm:spPr/>
      <dgm:t>
        <a:bodyPr/>
        <a:lstStyle/>
        <a:p>
          <a:endParaRPr lang="en-US"/>
        </a:p>
      </dgm:t>
    </dgm:pt>
    <dgm:pt modelId="{C13201D3-BD54-494F-A3DD-AC4C03BAE9EF}" type="sibTrans" cxnId="{7C2A6A0F-E48D-440F-A546-B266269E2474}">
      <dgm:prSet/>
      <dgm:spPr/>
      <dgm:t>
        <a:bodyPr/>
        <a:lstStyle/>
        <a:p>
          <a:endParaRPr lang="en-US"/>
        </a:p>
      </dgm:t>
    </dgm:pt>
    <dgm:pt modelId="{9BEC7191-4C0A-42EF-A31B-AA0091526184}">
      <dgm:prSet phldrT="[Text]"/>
      <dgm:spPr/>
      <dgm:t>
        <a:bodyPr/>
        <a:lstStyle/>
        <a:p>
          <a:r>
            <a:rPr lang="en-US" dirty="0">
              <a:latin typeface="Braggadocio"/>
              <a:cs typeface="Braggadocio"/>
            </a:rPr>
            <a:t>R</a:t>
          </a:r>
        </a:p>
      </dgm:t>
    </dgm:pt>
    <dgm:pt modelId="{DFA2942F-7F0B-43AF-8F45-167CE18926A9}" type="parTrans" cxnId="{BB9F94C7-50AB-4D78-A3B7-F3D9C5F0B97C}">
      <dgm:prSet/>
      <dgm:spPr/>
      <dgm:t>
        <a:bodyPr/>
        <a:lstStyle/>
        <a:p>
          <a:endParaRPr lang="en-US"/>
        </a:p>
      </dgm:t>
    </dgm:pt>
    <dgm:pt modelId="{6CA3D284-22B9-495C-80DB-51A19D312633}" type="sibTrans" cxnId="{BB9F94C7-50AB-4D78-A3B7-F3D9C5F0B97C}">
      <dgm:prSet/>
      <dgm:spPr/>
      <dgm:t>
        <a:bodyPr/>
        <a:lstStyle/>
        <a:p>
          <a:endParaRPr lang="en-US"/>
        </a:p>
      </dgm:t>
    </dgm:pt>
    <dgm:pt modelId="{E03CF622-4F0C-4761-BDF2-3984D415087A}">
      <dgm:prSet phldrT="[Text]"/>
      <dgm:spPr/>
      <dgm:t>
        <a:bodyPr/>
        <a:lstStyle/>
        <a:p>
          <a:r>
            <a:rPr lang="en-US" dirty="0">
              <a:latin typeface="Braggadocio"/>
              <a:cs typeface="Braggadocio"/>
            </a:rPr>
            <a:t>T</a:t>
          </a:r>
        </a:p>
      </dgm:t>
    </dgm:pt>
    <dgm:pt modelId="{0E871C5B-BBEC-4ED8-A551-09CEF79D8ABA}" type="parTrans" cxnId="{34C6FFB5-EA30-445E-8D20-96EAD9CC0E30}">
      <dgm:prSet/>
      <dgm:spPr/>
      <dgm:t>
        <a:bodyPr/>
        <a:lstStyle/>
        <a:p>
          <a:endParaRPr lang="en-US"/>
        </a:p>
      </dgm:t>
    </dgm:pt>
    <dgm:pt modelId="{3BC18CB6-C04D-4BB9-8411-179D6EA41579}" type="sibTrans" cxnId="{34C6FFB5-EA30-445E-8D20-96EAD9CC0E30}">
      <dgm:prSet/>
      <dgm:spPr/>
      <dgm:t>
        <a:bodyPr/>
        <a:lstStyle/>
        <a:p>
          <a:endParaRPr lang="en-US"/>
        </a:p>
      </dgm:t>
    </dgm:pt>
    <dgm:pt modelId="{A4F7A8BF-5FCD-40D0-A014-04E4A6B75145}">
      <dgm:prSet phldrT="[Text]" custT="1"/>
      <dgm:spPr/>
      <dgm:t>
        <a:bodyPr anchor="t"/>
        <a:lstStyle/>
        <a:p>
          <a:r>
            <a:rPr lang="en-US" sz="1800" b="1" u="sng" dirty="0" smtClean="0">
              <a:latin typeface="Arial Narrow"/>
              <a:cs typeface="Arial Narrow"/>
            </a:rPr>
            <a:t>Realistic &amp; Rigorous</a:t>
          </a:r>
        </a:p>
        <a:p>
          <a:r>
            <a:rPr lang="en-US" sz="1600" b="1" dirty="0" smtClean="0">
              <a:latin typeface="Arial Narrow"/>
              <a:cs typeface="Arial Narrow"/>
            </a:rPr>
            <a:t>The </a:t>
          </a:r>
          <a:r>
            <a:rPr lang="en-US" sz="1600" b="1" dirty="0">
              <a:latin typeface="Arial Narrow"/>
              <a:cs typeface="Arial Narrow"/>
            </a:rPr>
            <a:t>goal is </a:t>
          </a:r>
          <a:r>
            <a:rPr lang="en-US" sz="1600" b="1" dirty="0" smtClean="0">
              <a:latin typeface="Arial Narrow"/>
              <a:cs typeface="Arial Narrow"/>
            </a:rPr>
            <a:t>attainable and stretches student learning.</a:t>
          </a:r>
          <a:endParaRPr lang="en-US" sz="1600" b="1" dirty="0">
            <a:latin typeface="Arial Narrow"/>
            <a:cs typeface="Arial Narrow"/>
          </a:endParaRPr>
        </a:p>
      </dgm:t>
    </dgm:pt>
    <dgm:pt modelId="{E0DD5841-50D3-49F9-9EE6-57411BC68F61}" type="parTrans" cxnId="{29B5F3E1-EE51-466F-A666-BA4F2AB7401D}">
      <dgm:prSet/>
      <dgm:spPr/>
      <dgm:t>
        <a:bodyPr/>
        <a:lstStyle/>
        <a:p>
          <a:endParaRPr lang="en-US"/>
        </a:p>
      </dgm:t>
    </dgm:pt>
    <dgm:pt modelId="{5511FAC6-E52D-446B-BBB8-61948D04237A}" type="sibTrans" cxnId="{29B5F3E1-EE51-466F-A666-BA4F2AB7401D}">
      <dgm:prSet/>
      <dgm:spPr/>
      <dgm:t>
        <a:bodyPr/>
        <a:lstStyle/>
        <a:p>
          <a:endParaRPr lang="en-US"/>
        </a:p>
      </dgm:t>
    </dgm:pt>
    <dgm:pt modelId="{E366BD9F-8A2C-4B8E-B71D-9A29EE70D655}">
      <dgm:prSet phldrT="[Text]" custT="1"/>
      <dgm:spPr/>
      <dgm:t>
        <a:bodyPr anchor="t"/>
        <a:lstStyle/>
        <a:p>
          <a:r>
            <a:rPr lang="en-US" sz="1800" b="1" u="sng" dirty="0">
              <a:latin typeface="Arial Narrow"/>
              <a:cs typeface="Arial Narrow"/>
            </a:rPr>
            <a:t>Time-</a:t>
          </a:r>
          <a:r>
            <a:rPr lang="en-US" sz="1800" b="1" u="sng" dirty="0" smtClean="0">
              <a:latin typeface="Arial Narrow"/>
              <a:cs typeface="Arial Narrow"/>
            </a:rPr>
            <a:t>bound</a:t>
          </a:r>
        </a:p>
        <a:p>
          <a:r>
            <a:rPr lang="en-US" sz="1600" b="1" dirty="0" smtClean="0">
              <a:latin typeface="Arial Narrow"/>
              <a:cs typeface="Arial Narrow"/>
            </a:rPr>
            <a:t>The </a:t>
          </a:r>
          <a:r>
            <a:rPr lang="en-US" sz="1600" b="1" dirty="0">
              <a:latin typeface="Arial Narrow"/>
              <a:cs typeface="Arial Narrow"/>
            </a:rPr>
            <a:t>goal is contained to a single school </a:t>
          </a:r>
          <a:r>
            <a:rPr lang="en-US" sz="1600" b="1" dirty="0" smtClean="0">
              <a:latin typeface="Arial Narrow"/>
              <a:cs typeface="Arial Narrow"/>
            </a:rPr>
            <a:t>year/course</a:t>
          </a:r>
          <a:r>
            <a:rPr lang="en-US" sz="1400" b="1" dirty="0" smtClean="0">
              <a:latin typeface="Arial Narrow"/>
              <a:cs typeface="Arial Narrow"/>
            </a:rPr>
            <a:t>.</a:t>
          </a:r>
          <a:endParaRPr lang="en-US" sz="1400" b="1" dirty="0">
            <a:latin typeface="Arial Narrow"/>
            <a:cs typeface="Arial Narrow"/>
          </a:endParaRPr>
        </a:p>
      </dgm:t>
    </dgm:pt>
    <dgm:pt modelId="{1D4616E6-B617-4ADF-A3BB-F11E211D6F2C}" type="parTrans" cxnId="{DC9257C2-1831-4456-B0EF-8E4CDDFD7B38}">
      <dgm:prSet/>
      <dgm:spPr/>
      <dgm:t>
        <a:bodyPr/>
        <a:lstStyle/>
        <a:p>
          <a:endParaRPr lang="en-US"/>
        </a:p>
      </dgm:t>
    </dgm:pt>
    <dgm:pt modelId="{61339A24-CD71-4941-8D2B-B4FB9E8E3DEE}" type="sibTrans" cxnId="{DC9257C2-1831-4456-B0EF-8E4CDDFD7B38}">
      <dgm:prSet/>
      <dgm:spPr/>
      <dgm:t>
        <a:bodyPr/>
        <a:lstStyle/>
        <a:p>
          <a:endParaRPr lang="en-US"/>
        </a:p>
      </dgm:t>
    </dgm:pt>
    <dgm:pt modelId="{1FEDC8D5-906B-44ED-ABE0-2127C63AF0E1}" type="pres">
      <dgm:prSet presAssocID="{93624A15-26E6-47CA-B18D-C068D345E214}" presName="theList" presStyleCnt="0">
        <dgm:presLayoutVars>
          <dgm:dir/>
          <dgm:animLvl val="lvl"/>
          <dgm:resizeHandles val="exact"/>
        </dgm:presLayoutVars>
      </dgm:prSet>
      <dgm:spPr/>
      <dgm:t>
        <a:bodyPr/>
        <a:lstStyle/>
        <a:p>
          <a:endParaRPr lang="en-US"/>
        </a:p>
      </dgm:t>
    </dgm:pt>
    <dgm:pt modelId="{42AA9E59-ACDB-41E6-A113-B4B74F363BF2}" type="pres">
      <dgm:prSet presAssocID="{90DBE26B-8E94-4A35-ADE9-B6EACBBE7EC0}" presName="compNode" presStyleCnt="0"/>
      <dgm:spPr/>
      <dgm:t>
        <a:bodyPr/>
        <a:lstStyle/>
        <a:p>
          <a:endParaRPr lang="en-US"/>
        </a:p>
      </dgm:t>
    </dgm:pt>
    <dgm:pt modelId="{29B47219-0AC5-4194-B460-D88111C40EFF}" type="pres">
      <dgm:prSet presAssocID="{90DBE26B-8E94-4A35-ADE9-B6EACBBE7EC0}" presName="aNode" presStyleLbl="bgShp" presStyleIdx="0" presStyleCnt="5"/>
      <dgm:spPr/>
      <dgm:t>
        <a:bodyPr/>
        <a:lstStyle/>
        <a:p>
          <a:endParaRPr lang="en-US"/>
        </a:p>
      </dgm:t>
    </dgm:pt>
    <dgm:pt modelId="{07B368A7-B5BC-43E6-A5B5-8BE3AA90C905}" type="pres">
      <dgm:prSet presAssocID="{90DBE26B-8E94-4A35-ADE9-B6EACBBE7EC0}" presName="textNode" presStyleLbl="bgShp" presStyleIdx="0" presStyleCnt="5"/>
      <dgm:spPr/>
      <dgm:t>
        <a:bodyPr/>
        <a:lstStyle/>
        <a:p>
          <a:endParaRPr lang="en-US"/>
        </a:p>
      </dgm:t>
    </dgm:pt>
    <dgm:pt modelId="{E417F366-6726-4972-9EDE-CB9D670DD65A}" type="pres">
      <dgm:prSet presAssocID="{90DBE26B-8E94-4A35-ADE9-B6EACBBE7EC0}" presName="compChildNode" presStyleCnt="0"/>
      <dgm:spPr/>
      <dgm:t>
        <a:bodyPr/>
        <a:lstStyle/>
        <a:p>
          <a:endParaRPr lang="en-US"/>
        </a:p>
      </dgm:t>
    </dgm:pt>
    <dgm:pt modelId="{DA715097-4351-4A6A-971A-4A0CFCB5CF7E}" type="pres">
      <dgm:prSet presAssocID="{90DBE26B-8E94-4A35-ADE9-B6EACBBE7EC0}" presName="theInnerList" presStyleCnt="0"/>
      <dgm:spPr/>
      <dgm:t>
        <a:bodyPr/>
        <a:lstStyle/>
        <a:p>
          <a:endParaRPr lang="en-US"/>
        </a:p>
      </dgm:t>
    </dgm:pt>
    <dgm:pt modelId="{731477FA-158B-4F19-8678-98F3CEBA64AB}" type="pres">
      <dgm:prSet presAssocID="{4D0E1384-304C-4A30-979A-72CBA71F533D}" presName="childNode" presStyleLbl="node1" presStyleIdx="0" presStyleCnt="5">
        <dgm:presLayoutVars>
          <dgm:bulletEnabled val="1"/>
        </dgm:presLayoutVars>
      </dgm:prSet>
      <dgm:spPr/>
      <dgm:t>
        <a:bodyPr/>
        <a:lstStyle/>
        <a:p>
          <a:endParaRPr lang="en-US"/>
        </a:p>
      </dgm:t>
    </dgm:pt>
    <dgm:pt modelId="{82C05029-AC1F-4413-B58E-937DED9829F7}" type="pres">
      <dgm:prSet presAssocID="{90DBE26B-8E94-4A35-ADE9-B6EACBBE7EC0}" presName="aSpace" presStyleCnt="0"/>
      <dgm:spPr/>
      <dgm:t>
        <a:bodyPr/>
        <a:lstStyle/>
        <a:p>
          <a:endParaRPr lang="en-US"/>
        </a:p>
      </dgm:t>
    </dgm:pt>
    <dgm:pt modelId="{DE1B66D7-81C7-4349-B61C-C36FFB281D80}" type="pres">
      <dgm:prSet presAssocID="{5379D8CE-552B-437F-BB68-611EAA3F6B75}" presName="compNode" presStyleCnt="0"/>
      <dgm:spPr/>
      <dgm:t>
        <a:bodyPr/>
        <a:lstStyle/>
        <a:p>
          <a:endParaRPr lang="en-US"/>
        </a:p>
      </dgm:t>
    </dgm:pt>
    <dgm:pt modelId="{00323CB8-AE2B-4311-9C96-8D0ED43ED4ED}" type="pres">
      <dgm:prSet presAssocID="{5379D8CE-552B-437F-BB68-611EAA3F6B75}" presName="aNode" presStyleLbl="bgShp" presStyleIdx="1" presStyleCnt="5"/>
      <dgm:spPr/>
      <dgm:t>
        <a:bodyPr/>
        <a:lstStyle/>
        <a:p>
          <a:endParaRPr lang="en-US"/>
        </a:p>
      </dgm:t>
    </dgm:pt>
    <dgm:pt modelId="{A1282598-F429-4B90-94E4-C2D331A19C59}" type="pres">
      <dgm:prSet presAssocID="{5379D8CE-552B-437F-BB68-611EAA3F6B75}" presName="textNode" presStyleLbl="bgShp" presStyleIdx="1" presStyleCnt="5"/>
      <dgm:spPr/>
      <dgm:t>
        <a:bodyPr/>
        <a:lstStyle/>
        <a:p>
          <a:endParaRPr lang="en-US"/>
        </a:p>
      </dgm:t>
    </dgm:pt>
    <dgm:pt modelId="{6863FF76-4677-404A-9C50-1072166A302D}" type="pres">
      <dgm:prSet presAssocID="{5379D8CE-552B-437F-BB68-611EAA3F6B75}" presName="compChildNode" presStyleCnt="0"/>
      <dgm:spPr/>
      <dgm:t>
        <a:bodyPr/>
        <a:lstStyle/>
        <a:p>
          <a:endParaRPr lang="en-US"/>
        </a:p>
      </dgm:t>
    </dgm:pt>
    <dgm:pt modelId="{72F4867D-D335-4E8F-B4C2-69F2DF7323CB}" type="pres">
      <dgm:prSet presAssocID="{5379D8CE-552B-437F-BB68-611EAA3F6B75}" presName="theInnerList" presStyleCnt="0"/>
      <dgm:spPr/>
      <dgm:t>
        <a:bodyPr/>
        <a:lstStyle/>
        <a:p>
          <a:endParaRPr lang="en-US"/>
        </a:p>
      </dgm:t>
    </dgm:pt>
    <dgm:pt modelId="{573FF00E-BD2F-4BBE-A33D-F116EA6E8A46}" type="pres">
      <dgm:prSet presAssocID="{5675B5E7-B7E5-4FD0-9912-1D6A2EEB1923}" presName="childNode" presStyleLbl="node1" presStyleIdx="1" presStyleCnt="5">
        <dgm:presLayoutVars>
          <dgm:bulletEnabled val="1"/>
        </dgm:presLayoutVars>
      </dgm:prSet>
      <dgm:spPr/>
      <dgm:t>
        <a:bodyPr/>
        <a:lstStyle/>
        <a:p>
          <a:endParaRPr lang="en-US"/>
        </a:p>
      </dgm:t>
    </dgm:pt>
    <dgm:pt modelId="{5E0723C9-BB71-40A1-9625-F148C8BA9F2E}" type="pres">
      <dgm:prSet presAssocID="{5379D8CE-552B-437F-BB68-611EAA3F6B75}" presName="aSpace" presStyleCnt="0"/>
      <dgm:spPr/>
      <dgm:t>
        <a:bodyPr/>
        <a:lstStyle/>
        <a:p>
          <a:endParaRPr lang="en-US"/>
        </a:p>
      </dgm:t>
    </dgm:pt>
    <dgm:pt modelId="{A1CA6A30-BA58-48EF-8D90-8178E8483B70}" type="pres">
      <dgm:prSet presAssocID="{9B1B8AD2-FE9C-477A-AF30-AB7ED45D3332}" presName="compNode" presStyleCnt="0"/>
      <dgm:spPr/>
      <dgm:t>
        <a:bodyPr/>
        <a:lstStyle/>
        <a:p>
          <a:endParaRPr lang="en-US"/>
        </a:p>
      </dgm:t>
    </dgm:pt>
    <dgm:pt modelId="{2505F961-13B7-444C-AD19-40CAA994683C}" type="pres">
      <dgm:prSet presAssocID="{9B1B8AD2-FE9C-477A-AF30-AB7ED45D3332}" presName="aNode" presStyleLbl="bgShp" presStyleIdx="2" presStyleCnt="5"/>
      <dgm:spPr/>
      <dgm:t>
        <a:bodyPr/>
        <a:lstStyle/>
        <a:p>
          <a:endParaRPr lang="en-US"/>
        </a:p>
      </dgm:t>
    </dgm:pt>
    <dgm:pt modelId="{F5A12A3D-E480-4ED7-BDB2-14FD8F5F5DE2}" type="pres">
      <dgm:prSet presAssocID="{9B1B8AD2-FE9C-477A-AF30-AB7ED45D3332}" presName="textNode" presStyleLbl="bgShp" presStyleIdx="2" presStyleCnt="5"/>
      <dgm:spPr/>
      <dgm:t>
        <a:bodyPr/>
        <a:lstStyle/>
        <a:p>
          <a:endParaRPr lang="en-US"/>
        </a:p>
      </dgm:t>
    </dgm:pt>
    <dgm:pt modelId="{E4B0F1E9-3701-4B7C-8577-CF99E9A94BAD}" type="pres">
      <dgm:prSet presAssocID="{9B1B8AD2-FE9C-477A-AF30-AB7ED45D3332}" presName="compChildNode" presStyleCnt="0"/>
      <dgm:spPr/>
      <dgm:t>
        <a:bodyPr/>
        <a:lstStyle/>
        <a:p>
          <a:endParaRPr lang="en-US"/>
        </a:p>
      </dgm:t>
    </dgm:pt>
    <dgm:pt modelId="{21BCBF56-9412-4416-8BE8-B37A54C72BAC}" type="pres">
      <dgm:prSet presAssocID="{9B1B8AD2-FE9C-477A-AF30-AB7ED45D3332}" presName="theInnerList" presStyleCnt="0"/>
      <dgm:spPr/>
      <dgm:t>
        <a:bodyPr/>
        <a:lstStyle/>
        <a:p>
          <a:endParaRPr lang="en-US"/>
        </a:p>
      </dgm:t>
    </dgm:pt>
    <dgm:pt modelId="{B4DA65E3-6262-49EC-8DA2-86E0B2B94FC1}" type="pres">
      <dgm:prSet presAssocID="{DF96D67C-7095-4A27-A620-668F7BF59B7B}" presName="childNode" presStyleLbl="node1" presStyleIdx="2" presStyleCnt="5">
        <dgm:presLayoutVars>
          <dgm:bulletEnabled val="1"/>
        </dgm:presLayoutVars>
      </dgm:prSet>
      <dgm:spPr/>
      <dgm:t>
        <a:bodyPr/>
        <a:lstStyle/>
        <a:p>
          <a:endParaRPr lang="en-US"/>
        </a:p>
      </dgm:t>
    </dgm:pt>
    <dgm:pt modelId="{CA5A71AD-D181-4163-99BD-EC13976A51E4}" type="pres">
      <dgm:prSet presAssocID="{9B1B8AD2-FE9C-477A-AF30-AB7ED45D3332}" presName="aSpace" presStyleCnt="0"/>
      <dgm:spPr/>
      <dgm:t>
        <a:bodyPr/>
        <a:lstStyle/>
        <a:p>
          <a:endParaRPr lang="en-US"/>
        </a:p>
      </dgm:t>
    </dgm:pt>
    <dgm:pt modelId="{C9A42981-4CC6-47C1-B773-DC8663CD2096}" type="pres">
      <dgm:prSet presAssocID="{9BEC7191-4C0A-42EF-A31B-AA0091526184}" presName="compNode" presStyleCnt="0"/>
      <dgm:spPr/>
      <dgm:t>
        <a:bodyPr/>
        <a:lstStyle/>
        <a:p>
          <a:endParaRPr lang="en-US"/>
        </a:p>
      </dgm:t>
    </dgm:pt>
    <dgm:pt modelId="{19A67E69-8D24-4C04-98DC-123EAD42B217}" type="pres">
      <dgm:prSet presAssocID="{9BEC7191-4C0A-42EF-A31B-AA0091526184}" presName="aNode" presStyleLbl="bgShp" presStyleIdx="3" presStyleCnt="5"/>
      <dgm:spPr/>
      <dgm:t>
        <a:bodyPr/>
        <a:lstStyle/>
        <a:p>
          <a:endParaRPr lang="en-US"/>
        </a:p>
      </dgm:t>
    </dgm:pt>
    <dgm:pt modelId="{6C8BD044-1ADC-4953-90C5-342E1AAFAC31}" type="pres">
      <dgm:prSet presAssocID="{9BEC7191-4C0A-42EF-A31B-AA0091526184}" presName="textNode" presStyleLbl="bgShp" presStyleIdx="3" presStyleCnt="5"/>
      <dgm:spPr/>
      <dgm:t>
        <a:bodyPr/>
        <a:lstStyle/>
        <a:p>
          <a:endParaRPr lang="en-US"/>
        </a:p>
      </dgm:t>
    </dgm:pt>
    <dgm:pt modelId="{0FCEA832-8BEE-4AAA-9415-5B639800FD60}" type="pres">
      <dgm:prSet presAssocID="{9BEC7191-4C0A-42EF-A31B-AA0091526184}" presName="compChildNode" presStyleCnt="0"/>
      <dgm:spPr/>
      <dgm:t>
        <a:bodyPr/>
        <a:lstStyle/>
        <a:p>
          <a:endParaRPr lang="en-US"/>
        </a:p>
      </dgm:t>
    </dgm:pt>
    <dgm:pt modelId="{6A269AD0-C407-4FB3-ADB8-316C234C3258}" type="pres">
      <dgm:prSet presAssocID="{9BEC7191-4C0A-42EF-A31B-AA0091526184}" presName="theInnerList" presStyleCnt="0"/>
      <dgm:spPr/>
      <dgm:t>
        <a:bodyPr/>
        <a:lstStyle/>
        <a:p>
          <a:endParaRPr lang="en-US"/>
        </a:p>
      </dgm:t>
    </dgm:pt>
    <dgm:pt modelId="{19748DA9-B6E2-44F0-9959-C2481430C90D}" type="pres">
      <dgm:prSet presAssocID="{A4F7A8BF-5FCD-40D0-A014-04E4A6B75145}" presName="childNode" presStyleLbl="node1" presStyleIdx="3" presStyleCnt="5" custLinFactNeighborX="2261" custLinFactNeighborY="-15">
        <dgm:presLayoutVars>
          <dgm:bulletEnabled val="1"/>
        </dgm:presLayoutVars>
      </dgm:prSet>
      <dgm:spPr/>
      <dgm:t>
        <a:bodyPr/>
        <a:lstStyle/>
        <a:p>
          <a:endParaRPr lang="en-US"/>
        </a:p>
      </dgm:t>
    </dgm:pt>
    <dgm:pt modelId="{CF646481-696B-4AE6-896D-4F5C1E6E657D}" type="pres">
      <dgm:prSet presAssocID="{9BEC7191-4C0A-42EF-A31B-AA0091526184}" presName="aSpace" presStyleCnt="0"/>
      <dgm:spPr/>
      <dgm:t>
        <a:bodyPr/>
        <a:lstStyle/>
        <a:p>
          <a:endParaRPr lang="en-US"/>
        </a:p>
      </dgm:t>
    </dgm:pt>
    <dgm:pt modelId="{37F7DCED-81EE-4827-8352-4BDAA28AC8A4}" type="pres">
      <dgm:prSet presAssocID="{E03CF622-4F0C-4761-BDF2-3984D415087A}" presName="compNode" presStyleCnt="0"/>
      <dgm:spPr/>
      <dgm:t>
        <a:bodyPr/>
        <a:lstStyle/>
        <a:p>
          <a:endParaRPr lang="en-US"/>
        </a:p>
      </dgm:t>
    </dgm:pt>
    <dgm:pt modelId="{322E053B-8B62-4303-89D2-5FA31F9CDE10}" type="pres">
      <dgm:prSet presAssocID="{E03CF622-4F0C-4761-BDF2-3984D415087A}" presName="aNode" presStyleLbl="bgShp" presStyleIdx="4" presStyleCnt="5" custLinFactNeighborX="285" custLinFactNeighborY="-19503"/>
      <dgm:spPr/>
      <dgm:t>
        <a:bodyPr/>
        <a:lstStyle/>
        <a:p>
          <a:endParaRPr lang="en-US"/>
        </a:p>
      </dgm:t>
    </dgm:pt>
    <dgm:pt modelId="{19F58BF4-5583-49D9-B023-E1BC629F327F}" type="pres">
      <dgm:prSet presAssocID="{E03CF622-4F0C-4761-BDF2-3984D415087A}" presName="textNode" presStyleLbl="bgShp" presStyleIdx="4" presStyleCnt="5"/>
      <dgm:spPr/>
      <dgm:t>
        <a:bodyPr/>
        <a:lstStyle/>
        <a:p>
          <a:endParaRPr lang="en-US"/>
        </a:p>
      </dgm:t>
    </dgm:pt>
    <dgm:pt modelId="{9B3561A3-5F46-4BE4-90A6-B697D2FDBD12}" type="pres">
      <dgm:prSet presAssocID="{E03CF622-4F0C-4761-BDF2-3984D415087A}" presName="compChildNode" presStyleCnt="0"/>
      <dgm:spPr/>
      <dgm:t>
        <a:bodyPr/>
        <a:lstStyle/>
        <a:p>
          <a:endParaRPr lang="en-US"/>
        </a:p>
      </dgm:t>
    </dgm:pt>
    <dgm:pt modelId="{4E614EC6-DE19-4B2D-8EDA-35349C324947}" type="pres">
      <dgm:prSet presAssocID="{E03CF622-4F0C-4761-BDF2-3984D415087A}" presName="theInnerList" presStyleCnt="0"/>
      <dgm:spPr/>
      <dgm:t>
        <a:bodyPr/>
        <a:lstStyle/>
        <a:p>
          <a:endParaRPr lang="en-US"/>
        </a:p>
      </dgm:t>
    </dgm:pt>
    <dgm:pt modelId="{531A5F82-8A5B-477C-BAF4-7CE7520E8A31}" type="pres">
      <dgm:prSet presAssocID="{E366BD9F-8A2C-4B8E-B71D-9A29EE70D655}" presName="childNode" presStyleLbl="node1" presStyleIdx="4" presStyleCnt="5">
        <dgm:presLayoutVars>
          <dgm:bulletEnabled val="1"/>
        </dgm:presLayoutVars>
      </dgm:prSet>
      <dgm:spPr/>
      <dgm:t>
        <a:bodyPr/>
        <a:lstStyle/>
        <a:p>
          <a:endParaRPr lang="en-US"/>
        </a:p>
      </dgm:t>
    </dgm:pt>
  </dgm:ptLst>
  <dgm:cxnLst>
    <dgm:cxn modelId="{A519EF8B-24EB-594A-A9CC-5465EC187E43}" type="presOf" srcId="{5379D8CE-552B-437F-BB68-611EAA3F6B75}" destId="{00323CB8-AE2B-4311-9C96-8D0ED43ED4ED}" srcOrd="0" destOrd="0" presId="urn:microsoft.com/office/officeart/2005/8/layout/lProcess2"/>
    <dgm:cxn modelId="{BB9F94C7-50AB-4D78-A3B7-F3D9C5F0B97C}" srcId="{93624A15-26E6-47CA-B18D-C068D345E214}" destId="{9BEC7191-4C0A-42EF-A31B-AA0091526184}" srcOrd="3" destOrd="0" parTransId="{DFA2942F-7F0B-43AF-8F45-167CE18926A9}" sibTransId="{6CA3D284-22B9-495C-80DB-51A19D312633}"/>
    <dgm:cxn modelId="{7C2A6A0F-E48D-440F-A546-B266269E2474}" srcId="{9B1B8AD2-FE9C-477A-AF30-AB7ED45D3332}" destId="{DF96D67C-7095-4A27-A620-668F7BF59B7B}" srcOrd="0" destOrd="0" parTransId="{FEBACC2F-EEF5-4F07-8B14-2E22A1C615A5}" sibTransId="{C13201D3-BD54-494F-A3DD-AC4C03BAE9EF}"/>
    <dgm:cxn modelId="{793C98AB-3575-754D-B864-9097FD302E01}" type="presOf" srcId="{5675B5E7-B7E5-4FD0-9912-1D6A2EEB1923}" destId="{573FF00E-BD2F-4BBE-A33D-F116EA6E8A46}" srcOrd="0" destOrd="0" presId="urn:microsoft.com/office/officeart/2005/8/layout/lProcess2"/>
    <dgm:cxn modelId="{420AF0D6-434F-497C-B29C-906F6E43358A}" srcId="{90DBE26B-8E94-4A35-ADE9-B6EACBBE7EC0}" destId="{4D0E1384-304C-4A30-979A-72CBA71F533D}" srcOrd="0" destOrd="0" parTransId="{9E8DE63F-AC54-46EC-83EC-959DD4905660}" sibTransId="{FE2522EC-F1A5-407A-94B5-59D595124D3C}"/>
    <dgm:cxn modelId="{29B5F3E1-EE51-466F-A666-BA4F2AB7401D}" srcId="{9BEC7191-4C0A-42EF-A31B-AA0091526184}" destId="{A4F7A8BF-5FCD-40D0-A014-04E4A6B75145}" srcOrd="0" destOrd="0" parTransId="{E0DD5841-50D3-49F9-9EE6-57411BC68F61}" sibTransId="{5511FAC6-E52D-446B-BBB8-61948D04237A}"/>
    <dgm:cxn modelId="{B624DE5B-8E6F-0E43-8388-BABDFAA30A97}" type="presOf" srcId="{E366BD9F-8A2C-4B8E-B71D-9A29EE70D655}" destId="{531A5F82-8A5B-477C-BAF4-7CE7520E8A31}" srcOrd="0" destOrd="0" presId="urn:microsoft.com/office/officeart/2005/8/layout/lProcess2"/>
    <dgm:cxn modelId="{DC9257C2-1831-4456-B0EF-8E4CDDFD7B38}" srcId="{E03CF622-4F0C-4761-BDF2-3984D415087A}" destId="{E366BD9F-8A2C-4B8E-B71D-9A29EE70D655}" srcOrd="0" destOrd="0" parTransId="{1D4616E6-B617-4ADF-A3BB-F11E211D6F2C}" sibTransId="{61339A24-CD71-4941-8D2B-B4FB9E8E3DEE}"/>
    <dgm:cxn modelId="{34C6FFB5-EA30-445E-8D20-96EAD9CC0E30}" srcId="{93624A15-26E6-47CA-B18D-C068D345E214}" destId="{E03CF622-4F0C-4761-BDF2-3984D415087A}" srcOrd="4" destOrd="0" parTransId="{0E871C5B-BBEC-4ED8-A551-09CEF79D8ABA}" sibTransId="{3BC18CB6-C04D-4BB9-8411-179D6EA41579}"/>
    <dgm:cxn modelId="{9F22E4DA-E827-D54C-AEF2-51958DA9CC50}" type="presOf" srcId="{9BEC7191-4C0A-42EF-A31B-AA0091526184}" destId="{19A67E69-8D24-4C04-98DC-123EAD42B217}" srcOrd="0" destOrd="0" presId="urn:microsoft.com/office/officeart/2005/8/layout/lProcess2"/>
    <dgm:cxn modelId="{5023C51D-FCF4-EF4C-9FF3-AB1548199756}" type="presOf" srcId="{90DBE26B-8E94-4A35-ADE9-B6EACBBE7EC0}" destId="{29B47219-0AC5-4194-B460-D88111C40EFF}" srcOrd="0" destOrd="0" presId="urn:microsoft.com/office/officeart/2005/8/layout/lProcess2"/>
    <dgm:cxn modelId="{833F7F12-30E7-B842-B55F-C2018D5C1138}" type="presOf" srcId="{9B1B8AD2-FE9C-477A-AF30-AB7ED45D3332}" destId="{2505F961-13B7-444C-AD19-40CAA994683C}" srcOrd="0" destOrd="0" presId="urn:microsoft.com/office/officeart/2005/8/layout/lProcess2"/>
    <dgm:cxn modelId="{B59862BB-69B8-4A1C-B4C2-652D3D553B5D}" srcId="{93624A15-26E6-47CA-B18D-C068D345E214}" destId="{5379D8CE-552B-437F-BB68-611EAA3F6B75}" srcOrd="1" destOrd="0" parTransId="{667A296A-5FF6-4D06-8697-9D42FD4E54AB}" sibTransId="{0F2A9C8A-0698-4C49-BCDA-85D7D21EE546}"/>
    <dgm:cxn modelId="{76770806-A9F6-4FE1-9F7D-7CFBC932964D}" srcId="{93624A15-26E6-47CA-B18D-C068D345E214}" destId="{9B1B8AD2-FE9C-477A-AF30-AB7ED45D3332}" srcOrd="2" destOrd="0" parTransId="{17195745-B09D-4E7C-AA18-19628BEC42CC}" sibTransId="{95B4296A-5CB2-4202-B88B-D89CD650D286}"/>
    <dgm:cxn modelId="{48878A7E-D087-4FE1-918B-DB58439B38CA}" srcId="{93624A15-26E6-47CA-B18D-C068D345E214}" destId="{90DBE26B-8E94-4A35-ADE9-B6EACBBE7EC0}" srcOrd="0" destOrd="0" parTransId="{A68CC637-8B1B-49AE-8723-C791DDAC5C96}" sibTransId="{F014E94B-FC0B-46A1-908D-38E1A2F0297E}"/>
    <dgm:cxn modelId="{740510EB-8400-6241-B1CF-0576C114A3FC}" type="presOf" srcId="{4D0E1384-304C-4A30-979A-72CBA71F533D}" destId="{731477FA-158B-4F19-8678-98F3CEBA64AB}" srcOrd="0" destOrd="0" presId="urn:microsoft.com/office/officeart/2005/8/layout/lProcess2"/>
    <dgm:cxn modelId="{E02B3341-F197-4F47-B70E-A2CF43FB8BED}" type="presOf" srcId="{DF96D67C-7095-4A27-A620-668F7BF59B7B}" destId="{B4DA65E3-6262-49EC-8DA2-86E0B2B94FC1}" srcOrd="0" destOrd="0" presId="urn:microsoft.com/office/officeart/2005/8/layout/lProcess2"/>
    <dgm:cxn modelId="{D5520953-B86B-A042-8CE1-C69003233AA2}" type="presOf" srcId="{90DBE26B-8E94-4A35-ADE9-B6EACBBE7EC0}" destId="{07B368A7-B5BC-43E6-A5B5-8BE3AA90C905}" srcOrd="1" destOrd="0" presId="urn:microsoft.com/office/officeart/2005/8/layout/lProcess2"/>
    <dgm:cxn modelId="{FDC5F987-CEE7-9845-AD53-FCBEE20AFA10}" type="presOf" srcId="{5379D8CE-552B-437F-BB68-611EAA3F6B75}" destId="{A1282598-F429-4B90-94E4-C2D331A19C59}" srcOrd="1" destOrd="0" presId="urn:microsoft.com/office/officeart/2005/8/layout/lProcess2"/>
    <dgm:cxn modelId="{22FB2664-9D7E-4B74-9587-6B830D49B324}" srcId="{5379D8CE-552B-437F-BB68-611EAA3F6B75}" destId="{5675B5E7-B7E5-4FD0-9912-1D6A2EEB1923}" srcOrd="0" destOrd="0" parTransId="{117A3C98-2EA9-42EF-BC32-4326EC1CEA73}" sibTransId="{47E81B5C-137F-4925-9E11-0A4E6D443884}"/>
    <dgm:cxn modelId="{F78A5A60-81E7-F44B-8CF8-495B7AC2387B}" type="presOf" srcId="{A4F7A8BF-5FCD-40D0-A014-04E4A6B75145}" destId="{19748DA9-B6E2-44F0-9959-C2481430C90D}" srcOrd="0" destOrd="0" presId="urn:microsoft.com/office/officeart/2005/8/layout/lProcess2"/>
    <dgm:cxn modelId="{E81B6620-84DD-1D49-A223-641A48662811}" type="presOf" srcId="{9B1B8AD2-FE9C-477A-AF30-AB7ED45D3332}" destId="{F5A12A3D-E480-4ED7-BDB2-14FD8F5F5DE2}" srcOrd="1" destOrd="0" presId="urn:microsoft.com/office/officeart/2005/8/layout/lProcess2"/>
    <dgm:cxn modelId="{31FA1506-F95B-1347-84A8-AB959E8E53C5}" type="presOf" srcId="{E03CF622-4F0C-4761-BDF2-3984D415087A}" destId="{19F58BF4-5583-49D9-B023-E1BC629F327F}" srcOrd="1" destOrd="0" presId="urn:microsoft.com/office/officeart/2005/8/layout/lProcess2"/>
    <dgm:cxn modelId="{EABB16EC-8EA1-0041-9EE4-130CFC15000D}" type="presOf" srcId="{93624A15-26E6-47CA-B18D-C068D345E214}" destId="{1FEDC8D5-906B-44ED-ABE0-2127C63AF0E1}" srcOrd="0" destOrd="0" presId="urn:microsoft.com/office/officeart/2005/8/layout/lProcess2"/>
    <dgm:cxn modelId="{4FA32625-88EC-7348-AFD2-B0EA68137E1A}" type="presOf" srcId="{9BEC7191-4C0A-42EF-A31B-AA0091526184}" destId="{6C8BD044-1ADC-4953-90C5-342E1AAFAC31}" srcOrd="1" destOrd="0" presId="urn:microsoft.com/office/officeart/2005/8/layout/lProcess2"/>
    <dgm:cxn modelId="{D3F13CA5-BC55-544A-AFE0-F9BE8C12CD3D}" type="presOf" srcId="{E03CF622-4F0C-4761-BDF2-3984D415087A}" destId="{322E053B-8B62-4303-89D2-5FA31F9CDE10}" srcOrd="0" destOrd="0" presId="urn:microsoft.com/office/officeart/2005/8/layout/lProcess2"/>
    <dgm:cxn modelId="{D24CAD01-F528-EF4B-96FD-3C661B2707F2}" type="presParOf" srcId="{1FEDC8D5-906B-44ED-ABE0-2127C63AF0E1}" destId="{42AA9E59-ACDB-41E6-A113-B4B74F363BF2}" srcOrd="0" destOrd="0" presId="urn:microsoft.com/office/officeart/2005/8/layout/lProcess2"/>
    <dgm:cxn modelId="{18AE7D4B-37A5-CA43-BDBF-6A20F76B5F26}" type="presParOf" srcId="{42AA9E59-ACDB-41E6-A113-B4B74F363BF2}" destId="{29B47219-0AC5-4194-B460-D88111C40EFF}" srcOrd="0" destOrd="0" presId="urn:microsoft.com/office/officeart/2005/8/layout/lProcess2"/>
    <dgm:cxn modelId="{62D49ADA-A84F-754B-962B-27F58B0CB3B3}" type="presParOf" srcId="{42AA9E59-ACDB-41E6-A113-B4B74F363BF2}" destId="{07B368A7-B5BC-43E6-A5B5-8BE3AA90C905}" srcOrd="1" destOrd="0" presId="urn:microsoft.com/office/officeart/2005/8/layout/lProcess2"/>
    <dgm:cxn modelId="{48CA698D-E183-8F41-A087-3F20DF3E78E4}" type="presParOf" srcId="{42AA9E59-ACDB-41E6-A113-B4B74F363BF2}" destId="{E417F366-6726-4972-9EDE-CB9D670DD65A}" srcOrd="2" destOrd="0" presId="urn:microsoft.com/office/officeart/2005/8/layout/lProcess2"/>
    <dgm:cxn modelId="{89609F6C-50EA-EB47-8180-15FD6EF58737}" type="presParOf" srcId="{E417F366-6726-4972-9EDE-CB9D670DD65A}" destId="{DA715097-4351-4A6A-971A-4A0CFCB5CF7E}" srcOrd="0" destOrd="0" presId="urn:microsoft.com/office/officeart/2005/8/layout/lProcess2"/>
    <dgm:cxn modelId="{A8A74576-A1E7-D040-AC28-7E065D0BC9ED}" type="presParOf" srcId="{DA715097-4351-4A6A-971A-4A0CFCB5CF7E}" destId="{731477FA-158B-4F19-8678-98F3CEBA64AB}" srcOrd="0" destOrd="0" presId="urn:microsoft.com/office/officeart/2005/8/layout/lProcess2"/>
    <dgm:cxn modelId="{0CAE4B4D-34B3-EB43-B2E5-6E96E14D1CC8}" type="presParOf" srcId="{1FEDC8D5-906B-44ED-ABE0-2127C63AF0E1}" destId="{82C05029-AC1F-4413-B58E-937DED9829F7}" srcOrd="1" destOrd="0" presId="urn:microsoft.com/office/officeart/2005/8/layout/lProcess2"/>
    <dgm:cxn modelId="{0E854BDB-E371-1C41-84F9-C31B4D45685F}" type="presParOf" srcId="{1FEDC8D5-906B-44ED-ABE0-2127C63AF0E1}" destId="{DE1B66D7-81C7-4349-B61C-C36FFB281D80}" srcOrd="2" destOrd="0" presId="urn:microsoft.com/office/officeart/2005/8/layout/lProcess2"/>
    <dgm:cxn modelId="{8EDA4BD2-ECB2-834E-AC50-FF775ED62400}" type="presParOf" srcId="{DE1B66D7-81C7-4349-B61C-C36FFB281D80}" destId="{00323CB8-AE2B-4311-9C96-8D0ED43ED4ED}" srcOrd="0" destOrd="0" presId="urn:microsoft.com/office/officeart/2005/8/layout/lProcess2"/>
    <dgm:cxn modelId="{F995A12C-B892-334D-BB9E-55E2D47A056F}" type="presParOf" srcId="{DE1B66D7-81C7-4349-B61C-C36FFB281D80}" destId="{A1282598-F429-4B90-94E4-C2D331A19C59}" srcOrd="1" destOrd="0" presId="urn:microsoft.com/office/officeart/2005/8/layout/lProcess2"/>
    <dgm:cxn modelId="{D8ED2CD5-ABE5-8E43-B679-F9E4B62D8044}" type="presParOf" srcId="{DE1B66D7-81C7-4349-B61C-C36FFB281D80}" destId="{6863FF76-4677-404A-9C50-1072166A302D}" srcOrd="2" destOrd="0" presId="urn:microsoft.com/office/officeart/2005/8/layout/lProcess2"/>
    <dgm:cxn modelId="{DD4A2B39-B78C-E54D-BDC0-70ED3D239A13}" type="presParOf" srcId="{6863FF76-4677-404A-9C50-1072166A302D}" destId="{72F4867D-D335-4E8F-B4C2-69F2DF7323CB}" srcOrd="0" destOrd="0" presId="urn:microsoft.com/office/officeart/2005/8/layout/lProcess2"/>
    <dgm:cxn modelId="{BCF13743-A9D5-4048-A468-7957E6956BD1}" type="presParOf" srcId="{72F4867D-D335-4E8F-B4C2-69F2DF7323CB}" destId="{573FF00E-BD2F-4BBE-A33D-F116EA6E8A46}" srcOrd="0" destOrd="0" presId="urn:microsoft.com/office/officeart/2005/8/layout/lProcess2"/>
    <dgm:cxn modelId="{7F1AB50E-E40E-844D-A49A-5CD98055F2D0}" type="presParOf" srcId="{1FEDC8D5-906B-44ED-ABE0-2127C63AF0E1}" destId="{5E0723C9-BB71-40A1-9625-F148C8BA9F2E}" srcOrd="3" destOrd="0" presId="urn:microsoft.com/office/officeart/2005/8/layout/lProcess2"/>
    <dgm:cxn modelId="{E70C52DF-994A-D54F-B8DB-3B291E23B716}" type="presParOf" srcId="{1FEDC8D5-906B-44ED-ABE0-2127C63AF0E1}" destId="{A1CA6A30-BA58-48EF-8D90-8178E8483B70}" srcOrd="4" destOrd="0" presId="urn:microsoft.com/office/officeart/2005/8/layout/lProcess2"/>
    <dgm:cxn modelId="{357CD4BA-8401-2040-BD59-E94B599EDE55}" type="presParOf" srcId="{A1CA6A30-BA58-48EF-8D90-8178E8483B70}" destId="{2505F961-13B7-444C-AD19-40CAA994683C}" srcOrd="0" destOrd="0" presId="urn:microsoft.com/office/officeart/2005/8/layout/lProcess2"/>
    <dgm:cxn modelId="{8AB8FAF5-7C2B-3B47-9265-B5A920E3679E}" type="presParOf" srcId="{A1CA6A30-BA58-48EF-8D90-8178E8483B70}" destId="{F5A12A3D-E480-4ED7-BDB2-14FD8F5F5DE2}" srcOrd="1" destOrd="0" presId="urn:microsoft.com/office/officeart/2005/8/layout/lProcess2"/>
    <dgm:cxn modelId="{93E73BF6-15FF-D94B-B0AD-D0AA9C27C995}" type="presParOf" srcId="{A1CA6A30-BA58-48EF-8D90-8178E8483B70}" destId="{E4B0F1E9-3701-4B7C-8577-CF99E9A94BAD}" srcOrd="2" destOrd="0" presId="urn:microsoft.com/office/officeart/2005/8/layout/lProcess2"/>
    <dgm:cxn modelId="{6C7EB806-2CA0-3B4E-BC79-8F1A1A1B5F28}" type="presParOf" srcId="{E4B0F1E9-3701-4B7C-8577-CF99E9A94BAD}" destId="{21BCBF56-9412-4416-8BE8-B37A54C72BAC}" srcOrd="0" destOrd="0" presId="urn:microsoft.com/office/officeart/2005/8/layout/lProcess2"/>
    <dgm:cxn modelId="{0F382765-3E01-CE44-BCAD-660566B44F7C}" type="presParOf" srcId="{21BCBF56-9412-4416-8BE8-B37A54C72BAC}" destId="{B4DA65E3-6262-49EC-8DA2-86E0B2B94FC1}" srcOrd="0" destOrd="0" presId="urn:microsoft.com/office/officeart/2005/8/layout/lProcess2"/>
    <dgm:cxn modelId="{59720693-CEAA-CB44-B7E1-EE002D4AEABC}" type="presParOf" srcId="{1FEDC8D5-906B-44ED-ABE0-2127C63AF0E1}" destId="{CA5A71AD-D181-4163-99BD-EC13976A51E4}" srcOrd="5" destOrd="0" presId="urn:microsoft.com/office/officeart/2005/8/layout/lProcess2"/>
    <dgm:cxn modelId="{33F269F5-FB45-F042-B1E8-C33B6992C275}" type="presParOf" srcId="{1FEDC8D5-906B-44ED-ABE0-2127C63AF0E1}" destId="{C9A42981-4CC6-47C1-B773-DC8663CD2096}" srcOrd="6" destOrd="0" presId="urn:microsoft.com/office/officeart/2005/8/layout/lProcess2"/>
    <dgm:cxn modelId="{948EF9E2-CE71-9C4A-9488-6E5347461A56}" type="presParOf" srcId="{C9A42981-4CC6-47C1-B773-DC8663CD2096}" destId="{19A67E69-8D24-4C04-98DC-123EAD42B217}" srcOrd="0" destOrd="0" presId="urn:microsoft.com/office/officeart/2005/8/layout/lProcess2"/>
    <dgm:cxn modelId="{62EEBA70-6DE9-444B-AF78-924FAA739638}" type="presParOf" srcId="{C9A42981-4CC6-47C1-B773-DC8663CD2096}" destId="{6C8BD044-1ADC-4953-90C5-342E1AAFAC31}" srcOrd="1" destOrd="0" presId="urn:microsoft.com/office/officeart/2005/8/layout/lProcess2"/>
    <dgm:cxn modelId="{C0B6F473-71F2-1844-B3E8-E18A2A12045A}" type="presParOf" srcId="{C9A42981-4CC6-47C1-B773-DC8663CD2096}" destId="{0FCEA832-8BEE-4AAA-9415-5B639800FD60}" srcOrd="2" destOrd="0" presId="urn:microsoft.com/office/officeart/2005/8/layout/lProcess2"/>
    <dgm:cxn modelId="{3A2A6AB4-B494-B74C-B1C6-91953F486A11}" type="presParOf" srcId="{0FCEA832-8BEE-4AAA-9415-5B639800FD60}" destId="{6A269AD0-C407-4FB3-ADB8-316C234C3258}" srcOrd="0" destOrd="0" presId="urn:microsoft.com/office/officeart/2005/8/layout/lProcess2"/>
    <dgm:cxn modelId="{4E5AA309-80B8-9D48-97E1-CFE8A8837AB8}" type="presParOf" srcId="{6A269AD0-C407-4FB3-ADB8-316C234C3258}" destId="{19748DA9-B6E2-44F0-9959-C2481430C90D}" srcOrd="0" destOrd="0" presId="urn:microsoft.com/office/officeart/2005/8/layout/lProcess2"/>
    <dgm:cxn modelId="{C72A657A-5B5E-2D4F-9532-F66B601A27A0}" type="presParOf" srcId="{1FEDC8D5-906B-44ED-ABE0-2127C63AF0E1}" destId="{CF646481-696B-4AE6-896D-4F5C1E6E657D}" srcOrd="7" destOrd="0" presId="urn:microsoft.com/office/officeart/2005/8/layout/lProcess2"/>
    <dgm:cxn modelId="{05C2BB73-A28E-3B4F-BEFD-5DCF758095CC}" type="presParOf" srcId="{1FEDC8D5-906B-44ED-ABE0-2127C63AF0E1}" destId="{37F7DCED-81EE-4827-8352-4BDAA28AC8A4}" srcOrd="8" destOrd="0" presId="urn:microsoft.com/office/officeart/2005/8/layout/lProcess2"/>
    <dgm:cxn modelId="{0307D5DC-4C63-9A42-9037-91E4CA416647}" type="presParOf" srcId="{37F7DCED-81EE-4827-8352-4BDAA28AC8A4}" destId="{322E053B-8B62-4303-89D2-5FA31F9CDE10}" srcOrd="0" destOrd="0" presId="urn:microsoft.com/office/officeart/2005/8/layout/lProcess2"/>
    <dgm:cxn modelId="{92C81291-0091-884F-A80E-EB2304A1D0AD}" type="presParOf" srcId="{37F7DCED-81EE-4827-8352-4BDAA28AC8A4}" destId="{19F58BF4-5583-49D9-B023-E1BC629F327F}" srcOrd="1" destOrd="0" presId="urn:microsoft.com/office/officeart/2005/8/layout/lProcess2"/>
    <dgm:cxn modelId="{8070FA9F-DED8-E540-AC23-96719A8B73F9}" type="presParOf" srcId="{37F7DCED-81EE-4827-8352-4BDAA28AC8A4}" destId="{9B3561A3-5F46-4BE4-90A6-B697D2FDBD12}" srcOrd="2" destOrd="0" presId="urn:microsoft.com/office/officeart/2005/8/layout/lProcess2"/>
    <dgm:cxn modelId="{BC1E941B-4C62-2C4E-B5D5-BD89F7C0DE43}" type="presParOf" srcId="{9B3561A3-5F46-4BE4-90A6-B697D2FDBD12}" destId="{4E614EC6-DE19-4B2D-8EDA-35349C324947}" srcOrd="0" destOrd="0" presId="urn:microsoft.com/office/officeart/2005/8/layout/lProcess2"/>
    <dgm:cxn modelId="{7A7849D0-FF28-1F4D-8AD8-2F8B9C638C2E}" type="presParOf" srcId="{4E614EC6-DE19-4B2D-8EDA-35349C324947}" destId="{531A5F82-8A5B-477C-BAF4-7CE7520E8A31}"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B47219-0AC5-4194-B460-D88111C40EFF}">
      <dsp:nvSpPr>
        <dsp:cNvPr id="0" name=""/>
        <dsp:cNvSpPr/>
      </dsp:nvSpPr>
      <dsp:spPr>
        <a:xfrm>
          <a:off x="4542" y="0"/>
          <a:ext cx="1594172" cy="49529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latin typeface="Braggadocio"/>
              <a:cs typeface="Braggadocio"/>
            </a:rPr>
            <a:t>S</a:t>
          </a:r>
        </a:p>
      </dsp:txBody>
      <dsp:txXfrm>
        <a:off x="4542" y="0"/>
        <a:ext cx="1594172" cy="1485899"/>
      </dsp:txXfrm>
    </dsp:sp>
    <dsp:sp modelId="{731477FA-158B-4F19-8678-98F3CEBA64AB}">
      <dsp:nvSpPr>
        <dsp:cNvPr id="0" name=""/>
        <dsp:cNvSpPr/>
      </dsp:nvSpPr>
      <dsp:spPr>
        <a:xfrm>
          <a:off x="163960" y="1485899"/>
          <a:ext cx="1275337" cy="321944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lvl="0" algn="ctr" defTabSz="800100">
            <a:lnSpc>
              <a:spcPct val="90000"/>
            </a:lnSpc>
            <a:spcBef>
              <a:spcPct val="0"/>
            </a:spcBef>
            <a:spcAft>
              <a:spcPct val="35000"/>
            </a:spcAft>
          </a:pPr>
          <a:r>
            <a:rPr lang="en-US" sz="1800" b="1" u="sng" kern="1200" dirty="0" smtClean="0">
              <a:latin typeface="Arial Narrow"/>
              <a:cs typeface="Arial Narrow"/>
            </a:rPr>
            <a:t>Specific</a:t>
          </a:r>
        </a:p>
        <a:p>
          <a:pPr lvl="0" algn="ctr" defTabSz="800100">
            <a:lnSpc>
              <a:spcPct val="90000"/>
            </a:lnSpc>
            <a:spcBef>
              <a:spcPct val="0"/>
            </a:spcBef>
            <a:spcAft>
              <a:spcPct val="35000"/>
            </a:spcAft>
          </a:pPr>
          <a:r>
            <a:rPr lang="en-US" sz="1600" b="1" kern="1200" dirty="0" smtClean="0">
              <a:latin typeface="Arial Narrow"/>
              <a:cs typeface="Arial Narrow"/>
            </a:rPr>
            <a:t>The </a:t>
          </a:r>
          <a:r>
            <a:rPr lang="en-US" sz="1600" b="1" kern="1200" dirty="0">
              <a:latin typeface="Arial Narrow"/>
              <a:cs typeface="Arial Narrow"/>
            </a:rPr>
            <a:t>goal </a:t>
          </a:r>
          <a:r>
            <a:rPr lang="en-US" sz="1600" b="1" kern="1200" dirty="0" smtClean="0">
              <a:latin typeface="Arial Narrow"/>
              <a:cs typeface="Arial Narrow"/>
            </a:rPr>
            <a:t>addresses  student needs within the content.</a:t>
          </a:r>
          <a:endParaRPr lang="en-US" sz="1600" b="1" kern="1200" dirty="0">
            <a:latin typeface="Arial Narrow"/>
            <a:cs typeface="Arial Narrow"/>
          </a:endParaRPr>
        </a:p>
      </dsp:txBody>
      <dsp:txXfrm>
        <a:off x="201313" y="1523252"/>
        <a:ext cx="1200631" cy="3144743"/>
      </dsp:txXfrm>
    </dsp:sp>
    <dsp:sp modelId="{00323CB8-AE2B-4311-9C96-8D0ED43ED4ED}">
      <dsp:nvSpPr>
        <dsp:cNvPr id="0" name=""/>
        <dsp:cNvSpPr/>
      </dsp:nvSpPr>
      <dsp:spPr>
        <a:xfrm>
          <a:off x="1718278" y="0"/>
          <a:ext cx="1594172" cy="49529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latin typeface="Braggadocio"/>
              <a:cs typeface="Braggadocio"/>
            </a:rPr>
            <a:t>M</a:t>
          </a:r>
        </a:p>
      </dsp:txBody>
      <dsp:txXfrm>
        <a:off x="1718278" y="0"/>
        <a:ext cx="1594172" cy="1485899"/>
      </dsp:txXfrm>
    </dsp:sp>
    <dsp:sp modelId="{573FF00E-BD2F-4BBE-A33D-F116EA6E8A46}">
      <dsp:nvSpPr>
        <dsp:cNvPr id="0" name=""/>
        <dsp:cNvSpPr/>
      </dsp:nvSpPr>
      <dsp:spPr>
        <a:xfrm>
          <a:off x="1877695" y="1485899"/>
          <a:ext cx="1275337" cy="321944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lvl="0" algn="ctr" defTabSz="800100">
            <a:lnSpc>
              <a:spcPct val="90000"/>
            </a:lnSpc>
            <a:spcBef>
              <a:spcPct val="0"/>
            </a:spcBef>
            <a:spcAft>
              <a:spcPct val="35000"/>
            </a:spcAft>
          </a:pPr>
          <a:r>
            <a:rPr lang="en-US" sz="1800" b="1" u="sng" kern="1200" dirty="0" smtClean="0">
              <a:latin typeface="Arial Narrow"/>
              <a:cs typeface="Arial Narrow"/>
            </a:rPr>
            <a:t>Measurable</a:t>
          </a:r>
          <a:r>
            <a:rPr lang="en-US" sz="1600" b="1" kern="1200" dirty="0" smtClean="0">
              <a:latin typeface="Arial Narrow"/>
              <a:cs typeface="Arial Narrow"/>
            </a:rPr>
            <a:t> </a:t>
          </a:r>
          <a:r>
            <a:rPr lang="en-US" sz="1600" b="1" kern="1200" dirty="0">
              <a:latin typeface="Arial Narrow"/>
              <a:cs typeface="Arial Narrow"/>
            </a:rPr>
            <a:t>An appropriate instrument or measure is selected to assess the </a:t>
          </a:r>
          <a:r>
            <a:rPr lang="en-US" sz="1600" b="1" kern="1200" dirty="0" smtClean="0">
              <a:latin typeface="Arial Narrow"/>
              <a:cs typeface="Arial Narrow"/>
            </a:rPr>
            <a:t>goal.</a:t>
          </a:r>
          <a:endParaRPr lang="en-US" sz="1600" b="1" kern="1200" dirty="0">
            <a:latin typeface="Arial Narrow"/>
            <a:cs typeface="Arial Narrow"/>
          </a:endParaRPr>
        </a:p>
      </dsp:txBody>
      <dsp:txXfrm>
        <a:off x="1915048" y="1523252"/>
        <a:ext cx="1200631" cy="3144743"/>
      </dsp:txXfrm>
    </dsp:sp>
    <dsp:sp modelId="{2505F961-13B7-444C-AD19-40CAA994683C}">
      <dsp:nvSpPr>
        <dsp:cNvPr id="0" name=""/>
        <dsp:cNvSpPr/>
      </dsp:nvSpPr>
      <dsp:spPr>
        <a:xfrm>
          <a:off x="3432013" y="0"/>
          <a:ext cx="1594172" cy="49529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latin typeface="Braggadocio"/>
              <a:cs typeface="Braggadocio"/>
            </a:rPr>
            <a:t>A</a:t>
          </a:r>
        </a:p>
      </dsp:txBody>
      <dsp:txXfrm>
        <a:off x="3432013" y="0"/>
        <a:ext cx="1594172" cy="1485899"/>
      </dsp:txXfrm>
    </dsp:sp>
    <dsp:sp modelId="{B4DA65E3-6262-49EC-8DA2-86E0B2B94FC1}">
      <dsp:nvSpPr>
        <dsp:cNvPr id="0" name=""/>
        <dsp:cNvSpPr/>
      </dsp:nvSpPr>
      <dsp:spPr>
        <a:xfrm>
          <a:off x="3591431" y="1485899"/>
          <a:ext cx="1275337" cy="321944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lvl="0" algn="ctr" defTabSz="800100">
            <a:lnSpc>
              <a:spcPct val="90000"/>
            </a:lnSpc>
            <a:spcBef>
              <a:spcPct val="0"/>
            </a:spcBef>
            <a:spcAft>
              <a:spcPct val="35000"/>
            </a:spcAft>
          </a:pPr>
          <a:r>
            <a:rPr lang="en-US" sz="1800" b="1" u="sng" kern="1200" dirty="0" smtClean="0">
              <a:latin typeface="Arial Narrow"/>
              <a:cs typeface="Arial Narrow"/>
            </a:rPr>
            <a:t>Appropriate</a:t>
          </a:r>
          <a:endParaRPr lang="en-US" sz="2000" b="1" u="sng" kern="1200" dirty="0" smtClean="0">
            <a:latin typeface="Arial Narrow"/>
            <a:cs typeface="Arial Narrow"/>
          </a:endParaRPr>
        </a:p>
        <a:p>
          <a:pPr lvl="0" algn="ctr" defTabSz="800100">
            <a:lnSpc>
              <a:spcPct val="90000"/>
            </a:lnSpc>
            <a:spcBef>
              <a:spcPct val="0"/>
            </a:spcBef>
            <a:spcAft>
              <a:spcPct val="35000"/>
            </a:spcAft>
          </a:pPr>
          <a:r>
            <a:rPr lang="en-US" sz="1600" b="1" kern="1200" dirty="0" smtClean="0">
              <a:latin typeface="Arial Narrow"/>
              <a:cs typeface="Arial Narrow"/>
            </a:rPr>
            <a:t>The </a:t>
          </a:r>
          <a:r>
            <a:rPr lang="en-US" sz="1600" b="1" kern="1200" dirty="0">
              <a:latin typeface="Arial Narrow"/>
              <a:cs typeface="Arial Narrow"/>
            </a:rPr>
            <a:t>goal </a:t>
          </a:r>
          <a:r>
            <a:rPr lang="en-US" sz="1600" b="1" kern="1200" dirty="0" smtClean="0">
              <a:latin typeface="Arial Narrow"/>
              <a:cs typeface="Arial Narrow"/>
            </a:rPr>
            <a:t>is </a:t>
          </a:r>
          <a:r>
            <a:rPr lang="en-US" sz="1600" b="1" kern="1200" dirty="0" smtClean="0">
              <a:solidFill>
                <a:schemeClr val="tx1"/>
              </a:solidFill>
              <a:latin typeface="Arial Narrow"/>
              <a:cs typeface="Arial Narrow"/>
            </a:rPr>
            <a:t>standards-based, needs-focused</a:t>
          </a:r>
          <a:r>
            <a:rPr lang="en-US" sz="1600" b="1" kern="1200" dirty="0" smtClean="0">
              <a:latin typeface="Arial Narrow"/>
              <a:cs typeface="Arial Narrow"/>
            </a:rPr>
            <a:t> (and directly addresses all students)</a:t>
          </a:r>
          <a:endParaRPr lang="en-US" sz="1600" b="1" kern="1200" dirty="0">
            <a:latin typeface="Arial Narrow"/>
            <a:cs typeface="Arial Narrow"/>
          </a:endParaRPr>
        </a:p>
      </dsp:txBody>
      <dsp:txXfrm>
        <a:off x="3628784" y="1523252"/>
        <a:ext cx="1200631" cy="3144743"/>
      </dsp:txXfrm>
    </dsp:sp>
    <dsp:sp modelId="{19A67E69-8D24-4C04-98DC-123EAD42B217}">
      <dsp:nvSpPr>
        <dsp:cNvPr id="0" name=""/>
        <dsp:cNvSpPr/>
      </dsp:nvSpPr>
      <dsp:spPr>
        <a:xfrm>
          <a:off x="5145749" y="0"/>
          <a:ext cx="1594172" cy="49529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latin typeface="Braggadocio"/>
              <a:cs typeface="Braggadocio"/>
            </a:rPr>
            <a:t>R</a:t>
          </a:r>
        </a:p>
      </dsp:txBody>
      <dsp:txXfrm>
        <a:off x="5145749" y="0"/>
        <a:ext cx="1594172" cy="1485899"/>
      </dsp:txXfrm>
    </dsp:sp>
    <dsp:sp modelId="{19748DA9-B6E2-44F0-9959-C2481430C90D}">
      <dsp:nvSpPr>
        <dsp:cNvPr id="0" name=""/>
        <dsp:cNvSpPr/>
      </dsp:nvSpPr>
      <dsp:spPr>
        <a:xfrm>
          <a:off x="5334001" y="1485416"/>
          <a:ext cx="1275337" cy="321944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lvl="0" algn="ctr" defTabSz="800100">
            <a:lnSpc>
              <a:spcPct val="90000"/>
            </a:lnSpc>
            <a:spcBef>
              <a:spcPct val="0"/>
            </a:spcBef>
            <a:spcAft>
              <a:spcPct val="35000"/>
            </a:spcAft>
          </a:pPr>
          <a:r>
            <a:rPr lang="en-US" sz="1800" b="1" u="sng" kern="1200" dirty="0" smtClean="0">
              <a:latin typeface="Arial Narrow"/>
              <a:cs typeface="Arial Narrow"/>
            </a:rPr>
            <a:t>Realistic &amp; Rigorous</a:t>
          </a:r>
        </a:p>
        <a:p>
          <a:pPr lvl="0" algn="ctr" defTabSz="800100">
            <a:lnSpc>
              <a:spcPct val="90000"/>
            </a:lnSpc>
            <a:spcBef>
              <a:spcPct val="0"/>
            </a:spcBef>
            <a:spcAft>
              <a:spcPct val="35000"/>
            </a:spcAft>
          </a:pPr>
          <a:r>
            <a:rPr lang="en-US" sz="1600" b="1" kern="1200" dirty="0" smtClean="0">
              <a:latin typeface="Arial Narrow"/>
              <a:cs typeface="Arial Narrow"/>
            </a:rPr>
            <a:t>The </a:t>
          </a:r>
          <a:r>
            <a:rPr lang="en-US" sz="1600" b="1" kern="1200" dirty="0">
              <a:latin typeface="Arial Narrow"/>
              <a:cs typeface="Arial Narrow"/>
            </a:rPr>
            <a:t>goal is </a:t>
          </a:r>
          <a:r>
            <a:rPr lang="en-US" sz="1600" b="1" kern="1200" dirty="0" smtClean="0">
              <a:latin typeface="Arial Narrow"/>
              <a:cs typeface="Arial Narrow"/>
            </a:rPr>
            <a:t>attainable and stretches student learning.</a:t>
          </a:r>
          <a:endParaRPr lang="en-US" sz="1600" b="1" kern="1200" dirty="0">
            <a:latin typeface="Arial Narrow"/>
            <a:cs typeface="Arial Narrow"/>
          </a:endParaRPr>
        </a:p>
      </dsp:txBody>
      <dsp:txXfrm>
        <a:off x="5371354" y="1522769"/>
        <a:ext cx="1200631" cy="3144743"/>
      </dsp:txXfrm>
    </dsp:sp>
    <dsp:sp modelId="{322E053B-8B62-4303-89D2-5FA31F9CDE10}">
      <dsp:nvSpPr>
        <dsp:cNvPr id="0" name=""/>
        <dsp:cNvSpPr/>
      </dsp:nvSpPr>
      <dsp:spPr>
        <a:xfrm>
          <a:off x="6864027" y="0"/>
          <a:ext cx="1594172" cy="495299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latin typeface="Braggadocio"/>
              <a:cs typeface="Braggadocio"/>
            </a:rPr>
            <a:t>T</a:t>
          </a:r>
        </a:p>
      </dsp:txBody>
      <dsp:txXfrm>
        <a:off x="6864027" y="0"/>
        <a:ext cx="1594172" cy="1485899"/>
      </dsp:txXfrm>
    </dsp:sp>
    <dsp:sp modelId="{531A5F82-8A5B-477C-BAF4-7CE7520E8A31}">
      <dsp:nvSpPr>
        <dsp:cNvPr id="0" name=""/>
        <dsp:cNvSpPr/>
      </dsp:nvSpPr>
      <dsp:spPr>
        <a:xfrm>
          <a:off x="7018901" y="1485899"/>
          <a:ext cx="1275337" cy="321944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lvl="0" algn="ctr" defTabSz="800100">
            <a:lnSpc>
              <a:spcPct val="90000"/>
            </a:lnSpc>
            <a:spcBef>
              <a:spcPct val="0"/>
            </a:spcBef>
            <a:spcAft>
              <a:spcPct val="35000"/>
            </a:spcAft>
          </a:pPr>
          <a:r>
            <a:rPr lang="en-US" sz="1800" b="1" u="sng" kern="1200" dirty="0">
              <a:latin typeface="Arial Narrow"/>
              <a:cs typeface="Arial Narrow"/>
            </a:rPr>
            <a:t>Time-</a:t>
          </a:r>
          <a:r>
            <a:rPr lang="en-US" sz="1800" b="1" u="sng" kern="1200" dirty="0" smtClean="0">
              <a:latin typeface="Arial Narrow"/>
              <a:cs typeface="Arial Narrow"/>
            </a:rPr>
            <a:t>bound</a:t>
          </a:r>
        </a:p>
        <a:p>
          <a:pPr lvl="0" algn="ctr" defTabSz="800100">
            <a:lnSpc>
              <a:spcPct val="90000"/>
            </a:lnSpc>
            <a:spcBef>
              <a:spcPct val="0"/>
            </a:spcBef>
            <a:spcAft>
              <a:spcPct val="35000"/>
            </a:spcAft>
          </a:pPr>
          <a:r>
            <a:rPr lang="en-US" sz="1600" b="1" kern="1200" dirty="0" smtClean="0">
              <a:latin typeface="Arial Narrow"/>
              <a:cs typeface="Arial Narrow"/>
            </a:rPr>
            <a:t>The </a:t>
          </a:r>
          <a:r>
            <a:rPr lang="en-US" sz="1600" b="1" kern="1200" dirty="0">
              <a:latin typeface="Arial Narrow"/>
              <a:cs typeface="Arial Narrow"/>
            </a:rPr>
            <a:t>goal is contained to a single school </a:t>
          </a:r>
          <a:r>
            <a:rPr lang="en-US" sz="1600" b="1" kern="1200" dirty="0" smtClean="0">
              <a:latin typeface="Arial Narrow"/>
              <a:cs typeface="Arial Narrow"/>
            </a:rPr>
            <a:t>year/course</a:t>
          </a:r>
          <a:r>
            <a:rPr lang="en-US" sz="1400" b="1" kern="1200" dirty="0" smtClean="0">
              <a:latin typeface="Arial Narrow"/>
              <a:cs typeface="Arial Narrow"/>
            </a:rPr>
            <a:t>.</a:t>
          </a:r>
          <a:endParaRPr lang="en-US" sz="1400" b="1" kern="1200" dirty="0">
            <a:latin typeface="Arial Narrow"/>
            <a:cs typeface="Arial Narrow"/>
          </a:endParaRPr>
        </a:p>
      </dsp:txBody>
      <dsp:txXfrm>
        <a:off x="7056254" y="1523252"/>
        <a:ext cx="1200631" cy="314474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1663DB-418C-8641-9109-214A22CAEE6A}" type="datetimeFigureOut">
              <a:rPr lang="en-US" smtClean="0"/>
              <a:t>1/19/14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864822-4D58-4F41-96A7-7A417D13E150}" type="slidenum">
              <a:rPr lang="en-US" smtClean="0"/>
              <a:t>‹#›</a:t>
            </a:fld>
            <a:endParaRPr lang="en-US"/>
          </a:p>
        </p:txBody>
      </p:sp>
    </p:spTree>
    <p:extLst>
      <p:ext uri="{BB962C8B-B14F-4D97-AF65-F5344CB8AC3E}">
        <p14:creationId xmlns:p14="http://schemas.microsoft.com/office/powerpoint/2010/main" val="427170040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64822-4D58-4F41-96A7-7A417D13E150}" type="slidenum">
              <a:rPr lang="en-US" smtClean="0"/>
              <a:t>2</a:t>
            </a:fld>
            <a:endParaRPr lang="en-US"/>
          </a:p>
        </p:txBody>
      </p:sp>
    </p:spTree>
    <p:extLst>
      <p:ext uri="{BB962C8B-B14F-4D97-AF65-F5344CB8AC3E}">
        <p14:creationId xmlns:p14="http://schemas.microsoft.com/office/powerpoint/2010/main" val="4158165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Aligned to priority content &amp; standards</a:t>
            </a:r>
          </a:p>
          <a:p>
            <a:r>
              <a:rPr lang="en-US" sz="1200" dirty="0" smtClean="0"/>
              <a:t>Valid – measures what it was designed to measure</a:t>
            </a:r>
          </a:p>
          <a:p>
            <a:r>
              <a:rPr lang="en-US" sz="1200" dirty="0" smtClean="0"/>
              <a:t>Reliable – Produces accurate and consistent picture of what student know &amp; do</a:t>
            </a:r>
          </a:p>
          <a:p>
            <a:r>
              <a:rPr lang="en-US" sz="1200" dirty="0" smtClean="0"/>
              <a:t>Realistic – sufficient time to administer, and test generates data in a timely fashion</a:t>
            </a:r>
          </a:p>
        </p:txBody>
      </p:sp>
      <p:sp>
        <p:nvSpPr>
          <p:cNvPr id="4" name="Slide Number Placeholder 3"/>
          <p:cNvSpPr>
            <a:spLocks noGrp="1"/>
          </p:cNvSpPr>
          <p:nvPr>
            <p:ph type="sldNum" sz="quarter" idx="10"/>
          </p:nvPr>
        </p:nvSpPr>
        <p:spPr/>
        <p:txBody>
          <a:bodyPr/>
          <a:lstStyle/>
          <a:p>
            <a:fld id="{F1864822-4D58-4F41-96A7-7A417D13E150}" type="slidenum">
              <a:rPr lang="en-US" smtClean="0"/>
              <a:t>30</a:t>
            </a:fld>
            <a:endParaRPr lang="en-US"/>
          </a:p>
        </p:txBody>
      </p:sp>
    </p:spTree>
    <p:extLst>
      <p:ext uri="{BB962C8B-B14F-4D97-AF65-F5344CB8AC3E}">
        <p14:creationId xmlns:p14="http://schemas.microsoft.com/office/powerpoint/2010/main" val="3348289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74192E9-70C9-4401-B241-1E376D2F9582}" type="slidenum">
              <a:rPr lang="en-US" smtClean="0">
                <a:latin typeface="Calibri" pitchFamily="34" charset="0"/>
                <a:cs typeface="Arial" charset="0"/>
              </a:rPr>
              <a:pPr eaLnBrk="1" hangingPunct="1"/>
              <a:t>39</a:t>
            </a:fld>
            <a:endParaRPr lang="en-US" dirty="0" smtClean="0">
              <a:latin typeface="Calibri" pitchFamily="34" charset="0"/>
              <a:cs typeface="Arial"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smtClean="0">
                <a:ea typeface="ＭＳ Ｐゴシック" pitchFamily="34" charset="-128"/>
              </a:rPr>
              <a:t>Ask participants</a:t>
            </a:r>
            <a:r>
              <a:rPr lang="en-US" dirty="0" smtClean="0">
                <a:ea typeface="ＭＳ Ｐゴシック" pitchFamily="34" charset="-128"/>
              </a:rPr>
              <a:t>: How many of you use SMART goals regularly? have written them?  Are familiar with SMART goals? </a:t>
            </a:r>
          </a:p>
          <a:p>
            <a:pPr eaLnBrk="1" hangingPunct="1">
              <a:spcBef>
                <a:spcPct val="0"/>
              </a:spcBef>
            </a:pPr>
            <a:endParaRPr lang="en-US" dirty="0" smtClean="0">
              <a:ea typeface="ＭＳ Ｐゴシック" pitchFamily="34" charset="-128"/>
            </a:endParaRPr>
          </a:p>
          <a:p>
            <a:pPr eaLnBrk="1" hangingPunct="1">
              <a:spcBef>
                <a:spcPct val="0"/>
              </a:spcBef>
            </a:pPr>
            <a:r>
              <a:rPr lang="en-US" dirty="0" smtClean="0">
                <a:ea typeface="ＭＳ Ｐゴシック" pitchFamily="34" charset="-128"/>
              </a:rPr>
              <a:t>The goal must be SMART.</a:t>
            </a:r>
            <a:r>
              <a:rPr lang="en-US" baseline="0" dirty="0" smtClean="0">
                <a:ea typeface="ＭＳ Ｐゴシック" pitchFamily="34" charset="-128"/>
              </a:rPr>
              <a:t>   We know that sometimes the SMART goal looks differently – but for the SD SLO this was approved by the Commission of Teaching and Learning.</a:t>
            </a:r>
            <a:endParaRPr lang="en-US" dirty="0"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Scaffolding Instruction… “I Do”</a:t>
            </a:r>
          </a:p>
          <a:p>
            <a:r>
              <a:rPr lang="en-US" dirty="0" smtClean="0"/>
              <a:t>Facilitator walks through in detail</a:t>
            </a:r>
            <a:r>
              <a:rPr lang="en-US" baseline="0" dirty="0" smtClean="0"/>
              <a:t> the entire sample…allow for questions, comments as you go. Check for understanding periodically using thumbs up, side or down at each step.</a:t>
            </a:r>
            <a:endParaRPr lang="en-US" dirty="0"/>
          </a:p>
        </p:txBody>
      </p:sp>
      <p:sp>
        <p:nvSpPr>
          <p:cNvPr id="4" name="Slide Number Placeholder 3"/>
          <p:cNvSpPr>
            <a:spLocks noGrp="1"/>
          </p:cNvSpPr>
          <p:nvPr>
            <p:ph type="sldNum" sz="quarter" idx="10"/>
          </p:nvPr>
        </p:nvSpPr>
        <p:spPr/>
        <p:txBody>
          <a:bodyPr/>
          <a:lstStyle/>
          <a:p>
            <a:fld id="{F1864822-4D58-4F41-96A7-7A417D13E150}" type="slidenum">
              <a:rPr lang="en-US" smtClean="0"/>
              <a:t>49</a:t>
            </a:fld>
            <a:endParaRPr lang="en-US"/>
          </a:p>
        </p:txBody>
      </p:sp>
    </p:spTree>
    <p:extLst>
      <p:ext uri="{BB962C8B-B14F-4D97-AF65-F5344CB8AC3E}">
        <p14:creationId xmlns:p14="http://schemas.microsoft.com/office/powerpoint/2010/main" val="3831248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cards</a:t>
            </a:r>
            <a:r>
              <a:rPr lang="en-US" baseline="0" dirty="0" smtClean="0"/>
              <a:t> are written by SD teachers who attended a training…so you are working without background student data or information…</a:t>
            </a:r>
            <a:endParaRPr lang="en-US" dirty="0"/>
          </a:p>
        </p:txBody>
      </p:sp>
      <p:sp>
        <p:nvSpPr>
          <p:cNvPr id="4" name="Slide Number Placeholder 3"/>
          <p:cNvSpPr>
            <a:spLocks noGrp="1"/>
          </p:cNvSpPr>
          <p:nvPr>
            <p:ph type="sldNum" sz="quarter" idx="10"/>
          </p:nvPr>
        </p:nvSpPr>
        <p:spPr/>
        <p:txBody>
          <a:bodyPr/>
          <a:lstStyle/>
          <a:p>
            <a:fld id="{F1864822-4D58-4F41-96A7-7A417D13E150}" type="slidenum">
              <a:rPr lang="en-US" smtClean="0"/>
              <a:t>54</a:t>
            </a:fld>
            <a:endParaRPr lang="en-US"/>
          </a:p>
        </p:txBody>
      </p:sp>
    </p:spTree>
    <p:extLst>
      <p:ext uri="{BB962C8B-B14F-4D97-AF65-F5344CB8AC3E}">
        <p14:creationId xmlns:p14="http://schemas.microsoft.com/office/powerpoint/2010/main" val="3123674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Fix slide –</a:t>
            </a:r>
          </a:p>
          <a:p>
            <a:r>
              <a:rPr lang="en-US" dirty="0" smtClean="0"/>
              <a:t>Read the quote.  Take</a:t>
            </a:r>
            <a:r>
              <a:rPr lang="en-US" baseline="0" dirty="0" smtClean="0"/>
              <a:t> some time to make a personal connection with your group about change and it’s </a:t>
            </a:r>
            <a:r>
              <a:rPr lang="en-US" baseline="0" dirty="0" err="1" smtClean="0"/>
              <a:t>uncomfortableness</a:t>
            </a:r>
            <a:r>
              <a:rPr lang="en-US" baseline="0" dirty="0" smtClean="0"/>
              <a:t>…</a:t>
            </a:r>
          </a:p>
          <a:p>
            <a:r>
              <a:rPr lang="en-US" baseline="0" dirty="0" smtClean="0"/>
              <a:t>What do we do to help ourselves walk through the challenge and change?  Which of these two slides will you be?</a:t>
            </a:r>
          </a:p>
          <a:p>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3</a:t>
            </a:fld>
            <a:endParaRPr lang="en-US"/>
          </a:p>
        </p:txBody>
      </p:sp>
    </p:spTree>
    <p:extLst>
      <p:ext uri="{BB962C8B-B14F-4D97-AF65-F5344CB8AC3E}">
        <p14:creationId xmlns:p14="http://schemas.microsoft.com/office/powerpoint/2010/main" val="956089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4</a:t>
            </a:fld>
            <a:endParaRPr lang="en-US"/>
          </a:p>
        </p:txBody>
      </p:sp>
    </p:spTree>
    <p:extLst>
      <p:ext uri="{BB962C8B-B14F-4D97-AF65-F5344CB8AC3E}">
        <p14:creationId xmlns:p14="http://schemas.microsoft.com/office/powerpoint/2010/main" val="2693722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we’re asking you to put your fear, anxieties</a:t>
            </a:r>
            <a:r>
              <a:rPr lang="en-US" baseline="0" dirty="0" smtClean="0"/>
              <a:t> on the side and embrace the learning that we do together.  </a:t>
            </a:r>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5</a:t>
            </a:fld>
            <a:endParaRPr lang="en-US"/>
          </a:p>
        </p:txBody>
      </p:sp>
    </p:spTree>
    <p:extLst>
      <p:ext uri="{BB962C8B-B14F-4D97-AF65-F5344CB8AC3E}">
        <p14:creationId xmlns:p14="http://schemas.microsoft.com/office/powerpoint/2010/main" val="3637970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Empty toolbox – No tools</a:t>
            </a:r>
          </a:p>
          <a:p>
            <a:r>
              <a:rPr lang="en-US" dirty="0" smtClean="0"/>
              <a:t>A few tools</a:t>
            </a:r>
            <a:r>
              <a:rPr lang="en-US" baseline="0" dirty="0" smtClean="0"/>
              <a:t> – Some tools</a:t>
            </a:r>
          </a:p>
          <a:p>
            <a:r>
              <a:rPr lang="en-US" baseline="0" dirty="0" smtClean="0"/>
              <a:t>Full toolbox – Lots of tools</a:t>
            </a:r>
          </a:p>
          <a:p>
            <a:r>
              <a:rPr lang="en-US" baseline="0" dirty="0" smtClean="0"/>
              <a:t>Bob the Builder – Full toolbox with resource help</a:t>
            </a:r>
            <a:endParaRPr lang="en-US" dirty="0"/>
          </a:p>
        </p:txBody>
      </p:sp>
      <p:sp>
        <p:nvSpPr>
          <p:cNvPr id="4" name="Slide Number Placeholder 3"/>
          <p:cNvSpPr>
            <a:spLocks noGrp="1"/>
          </p:cNvSpPr>
          <p:nvPr>
            <p:ph type="sldNum" sz="quarter" idx="10"/>
          </p:nvPr>
        </p:nvSpPr>
        <p:spPr/>
        <p:txBody>
          <a:bodyPr/>
          <a:lstStyle/>
          <a:p>
            <a:fld id="{F1864822-4D58-4F41-96A7-7A417D13E150}" type="slidenum">
              <a:rPr lang="en-US" smtClean="0"/>
              <a:t>6</a:t>
            </a:fld>
            <a:endParaRPr lang="en-US"/>
          </a:p>
        </p:txBody>
      </p:sp>
    </p:spTree>
    <p:extLst>
      <p:ext uri="{BB962C8B-B14F-4D97-AF65-F5344CB8AC3E}">
        <p14:creationId xmlns:p14="http://schemas.microsoft.com/office/powerpoint/2010/main" val="4169964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see in this grid that both parts of your evaluation come together to determine</a:t>
            </a:r>
            <a:r>
              <a:rPr lang="en-US" baseline="0" dirty="0" smtClean="0"/>
              <a:t> one score.  (Go through a scenario – Proficient in professional practice and expected in student growth rating and where that falls into meets expectation.  </a:t>
            </a:r>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13</a:t>
            </a:fld>
            <a:endParaRPr lang="en-US"/>
          </a:p>
        </p:txBody>
      </p:sp>
    </p:spTree>
    <p:extLst>
      <p:ext uri="{BB962C8B-B14F-4D97-AF65-F5344CB8AC3E}">
        <p14:creationId xmlns:p14="http://schemas.microsoft.com/office/powerpoint/2010/main" val="2049739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Find key ideas in each of these definitions.  Talk to your elbow</a:t>
            </a:r>
            <a:r>
              <a:rPr lang="en-US" baseline="0" dirty="0" smtClean="0"/>
              <a:t> partner or table group restating the key ideas of each.  (Do a share out after talk time.)</a:t>
            </a:r>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14</a:t>
            </a:fld>
            <a:endParaRPr lang="en-US"/>
          </a:p>
        </p:txBody>
      </p:sp>
    </p:spTree>
    <p:extLst>
      <p:ext uri="{BB962C8B-B14F-4D97-AF65-F5344CB8AC3E}">
        <p14:creationId xmlns:p14="http://schemas.microsoft.com/office/powerpoint/2010/main" val="1241214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benefits of using SLOs is</a:t>
            </a:r>
            <a:r>
              <a:rPr lang="en-US" baseline="0" dirty="0" smtClean="0"/>
              <a:t> that it helps us set goals for students, uses data to drive instruction, and encourages us to talk with our colleagues.  The state of SD has given teachers the flexibility to choose their own SLOs, determine which data to use as a baseline, and determine the measure of growth.  For example, other states have prescribed specifically what the SLOs will be, while SD we follow a more local control model.</a:t>
            </a:r>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15</a:t>
            </a:fld>
            <a:endParaRPr lang="en-US"/>
          </a:p>
        </p:txBody>
      </p:sp>
    </p:spTree>
    <p:extLst>
      <p:ext uri="{BB962C8B-B14F-4D97-AF65-F5344CB8AC3E}">
        <p14:creationId xmlns:p14="http://schemas.microsoft.com/office/powerpoint/2010/main" val="478831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Graphic from slide 34</a:t>
            </a:r>
          </a:p>
          <a:p>
            <a:r>
              <a:rPr lang="en-US" dirty="0" smtClean="0"/>
              <a:t>This shows the SLO development</a:t>
            </a:r>
            <a:r>
              <a:rPr lang="en-US" baseline="0" dirty="0" smtClean="0"/>
              <a:t> has multiple steps that we’re going to walk through in a bit.  This graphic gives you an overview of the steps.  </a:t>
            </a:r>
            <a:endParaRPr lang="en-US" dirty="0"/>
          </a:p>
        </p:txBody>
      </p:sp>
      <p:sp>
        <p:nvSpPr>
          <p:cNvPr id="4" name="Slide Number Placeholder 3"/>
          <p:cNvSpPr>
            <a:spLocks noGrp="1"/>
          </p:cNvSpPr>
          <p:nvPr>
            <p:ph type="sldNum" sz="quarter" idx="10"/>
          </p:nvPr>
        </p:nvSpPr>
        <p:spPr/>
        <p:txBody>
          <a:bodyPr/>
          <a:lstStyle/>
          <a:p>
            <a:fld id="{CAC34DE8-73C8-7744-9582-37DF82AD49DE}" type="slidenum">
              <a:rPr lang="en-US" smtClean="0"/>
              <a:t>17</a:t>
            </a:fld>
            <a:endParaRPr lang="en-US"/>
          </a:p>
        </p:txBody>
      </p:sp>
    </p:spTree>
    <p:extLst>
      <p:ext uri="{BB962C8B-B14F-4D97-AF65-F5344CB8AC3E}">
        <p14:creationId xmlns:p14="http://schemas.microsoft.com/office/powerpoint/2010/main" val="2054186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B8E3AB-AE79-4023-90F0-1AAC5171D6DD}" type="datetimeFigureOut">
              <a:rPr lang="en-US" smtClean="0"/>
              <a:t>1/19/14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678102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B8E3AB-AE79-4023-90F0-1AAC5171D6DD}" type="datetimeFigureOut">
              <a:rPr lang="en-US" smtClean="0"/>
              <a:t>1/19/14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805561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B8E3AB-AE79-4023-90F0-1AAC5171D6DD}" type="datetimeFigureOut">
              <a:rPr lang="en-US" smtClean="0"/>
              <a:t>1/19/14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2790543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B8E3AB-AE79-4023-90F0-1AAC5171D6DD}" type="datetimeFigureOut">
              <a:rPr lang="en-US" smtClean="0"/>
              <a:t>1/19/14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443532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B8E3AB-AE79-4023-90F0-1AAC5171D6DD}" type="datetimeFigureOut">
              <a:rPr lang="en-US" smtClean="0"/>
              <a:t>1/19/14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3394493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4EF1F63-ED10-064A-9061-175F68400F27}" type="datetimeFigureOut">
              <a:rPr lang="en-US" smtClean="0"/>
              <a:t>1/19/14</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extLst>
      <p:ext uri="{BB962C8B-B14F-4D97-AF65-F5344CB8AC3E}">
        <p14:creationId xmlns:p14="http://schemas.microsoft.com/office/powerpoint/2010/main" val="1776374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B8E3AB-AE79-4023-90F0-1AAC5171D6DD}" type="datetimeFigureOut">
              <a:rPr lang="en-US" smtClean="0"/>
              <a:t>1/19/14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43206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B8E3AB-AE79-4023-90F0-1AAC5171D6DD}" type="datetimeFigureOut">
              <a:rPr lang="en-US" smtClean="0"/>
              <a:t>1/19/14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1036967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B8E3AB-AE79-4023-90F0-1AAC5171D6DD}" type="datetimeFigureOut">
              <a:rPr lang="en-US" smtClean="0"/>
              <a:t>1/19/14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1609305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B8E3AB-AE79-4023-90F0-1AAC5171D6DD}" type="datetimeFigureOut">
              <a:rPr lang="en-US" smtClean="0"/>
              <a:t>1/19/14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1497294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B8E3AB-AE79-4023-90F0-1AAC5171D6DD}" type="datetimeFigureOut">
              <a:rPr lang="en-US" smtClean="0"/>
              <a:t>1/19/14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74723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B8E3AB-AE79-4023-90F0-1AAC5171D6DD}" type="datetimeFigureOut">
              <a:rPr lang="en-US" smtClean="0"/>
              <a:t>1/19/14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3580606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B8E3AB-AE79-4023-90F0-1AAC5171D6DD}" type="datetimeFigureOut">
              <a:rPr lang="en-US" smtClean="0"/>
              <a:t>1/19/14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2733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B8E3AB-AE79-4023-90F0-1AAC5171D6DD}" type="datetimeFigureOut">
              <a:rPr lang="en-US" smtClean="0"/>
              <a:t>1/19/14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5DDDD-2F46-4F5B-AA8E-7D9CEB12A886}" type="slidenum">
              <a:rPr lang="en-US" smtClean="0"/>
              <a:t>‹#›</a:t>
            </a:fld>
            <a:endParaRPr lang="en-US"/>
          </a:p>
        </p:txBody>
      </p:sp>
    </p:spTree>
    <p:extLst>
      <p:ext uri="{BB962C8B-B14F-4D97-AF65-F5344CB8AC3E}">
        <p14:creationId xmlns:p14="http://schemas.microsoft.com/office/powerpoint/2010/main" val="241146812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05200" y="274638"/>
            <a:ext cx="5486400" cy="639762"/>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B8E3AB-AE79-4023-90F0-1AAC5171D6DD}" type="datetimeFigureOut">
              <a:rPr lang="en-US" smtClean="0"/>
              <a:t>1/19/14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5DDDD-2F46-4F5B-AA8E-7D9CEB12A886}" type="slidenum">
              <a:rPr lang="en-US" smtClean="0"/>
              <a:t>‹#›</a:t>
            </a:fld>
            <a:endParaRPr lang="en-US"/>
          </a:p>
        </p:txBody>
      </p:sp>
    </p:spTree>
    <p:extLst>
      <p:ext uri="{BB962C8B-B14F-4D97-AF65-F5344CB8AC3E}">
        <p14:creationId xmlns:p14="http://schemas.microsoft.com/office/powerpoint/2010/main" val="1449565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3200" b="1" kern="1200">
          <a:solidFill>
            <a:srgbClr val="FFFFFF"/>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1.bin"/><Relationship Id="rId5" Type="http://schemas.openxmlformats.org/officeDocument/2006/relationships/package" Target="../embeddings/Microsoft_Word_Document1.docx"/><Relationship Id="rId6" Type="http://schemas.openxmlformats.org/officeDocument/2006/relationships/image" Target="../media/image20.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 Id="rId3" Type="http://schemas.openxmlformats.org/officeDocument/2006/relationships/hyperlink" Target="http://www.youtube.com/watch?feature=player_detailpage&amp;v=sS_ylsL-Nqg"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 Id="rId3" Type="http://schemas.microsoft.com/office/2007/relationships/hdphoto" Target="../media/hdphoto7.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 Id="rId3" Type="http://schemas.microsoft.com/office/2007/relationships/hdphoto" Target="../media/hdphoto8.wd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microsoft.com/office/2007/relationships/hdphoto" Target="../media/hdphoto9.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jpg"/></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 Id="rId3" Type="http://schemas.openxmlformats.org/officeDocument/2006/relationships/hyperlink" Target="http://www.youtube.com/watch?feature=player_detailpage&amp;v=GEOZ31HeZT4"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55.xml.rels><?xml version="1.0" encoding="UTF-8" standalone="yes"?>
<Relationships xmlns="http://schemas.openxmlformats.org/package/2006/relationships"><Relationship Id="rId3" Type="http://schemas.microsoft.com/office/2007/relationships/hdphoto" Target="../media/hdphoto6.wdp"/><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56.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11.jpg"/><Relationship Id="rId5" Type="http://schemas.openxmlformats.org/officeDocument/2006/relationships/image" Target="../media/image12.png"/><Relationship Id="rId6" Type="http://schemas.microsoft.com/office/2007/relationships/hdphoto" Target="../media/hdphoto3.wdp"/><Relationship Id="rId7" Type="http://schemas.openxmlformats.org/officeDocument/2006/relationships/image" Target="../media/image13.png"/><Relationship Id="rId8" Type="http://schemas.openxmlformats.org/officeDocument/2006/relationships/image" Target="../media/image14.png"/><Relationship Id="rId9" Type="http://schemas.microsoft.com/office/2007/relationships/hdphoto" Target="../media/hdphoto10.wdp"/><Relationship Id="rId10"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4.png"/><Relationship Id="rId6" Type="http://schemas.microsoft.com/office/2007/relationships/hdphoto" Target="../media/hdphoto11.wdp"/><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microsoft.com/office/2007/relationships/hdphoto" Target="../media/hdphoto2.wdp"/><Relationship Id="rId5" Type="http://schemas.openxmlformats.org/officeDocument/2006/relationships/image" Target="../media/image11.jpg"/><Relationship Id="rId6" Type="http://schemas.openxmlformats.org/officeDocument/2006/relationships/image" Target="../media/image12.png"/><Relationship Id="rId7" Type="http://schemas.microsoft.com/office/2007/relationships/hdphoto" Target="../media/hdphoto3.wdp"/><Relationship Id="rId8" Type="http://schemas.openxmlformats.org/officeDocument/2006/relationships/image" Target="../media/image13.png"/><Relationship Id="rId9" Type="http://schemas.openxmlformats.org/officeDocument/2006/relationships/image" Target="../media/image14.png"/><Relationship Id="rId10" Type="http://schemas.microsoft.com/office/2007/relationships/hdphoto" Target="../media/hdphoto4.wdp"/><Relationship Id="rId11"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4.png"/><Relationship Id="rId6" Type="http://schemas.microsoft.com/office/2007/relationships/hdphoto" Target="../media/hdphoto5.wdp"/><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microsoft.com/office/2007/relationships/hdphoto" Target="../media/hdphoto6.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228600"/>
            <a:ext cx="5105400" cy="1981200"/>
          </a:xfrm>
        </p:spPr>
        <p:txBody>
          <a:bodyPr/>
          <a:lstStyle/>
          <a:p>
            <a:r>
              <a:rPr lang="en-US" sz="4000" dirty="0" smtClean="0">
                <a:solidFill>
                  <a:schemeClr val="tx1"/>
                </a:solidFill>
              </a:rPr>
              <a:t/>
            </a:r>
            <a:br>
              <a:rPr lang="en-US" sz="4000" dirty="0" smtClean="0">
                <a:solidFill>
                  <a:schemeClr val="tx1"/>
                </a:solidFill>
              </a:rPr>
            </a:br>
            <a:r>
              <a:rPr lang="en-US" sz="4000" dirty="0" smtClean="0">
                <a:solidFill>
                  <a:schemeClr val="bg1"/>
                </a:solidFill>
              </a:rPr>
              <a:t>South Dakota </a:t>
            </a:r>
            <a:br>
              <a:rPr lang="en-US" sz="4000" dirty="0" smtClean="0">
                <a:solidFill>
                  <a:schemeClr val="bg1"/>
                </a:solidFill>
              </a:rPr>
            </a:br>
            <a:r>
              <a:rPr lang="en-US" sz="4000" dirty="0" smtClean="0">
                <a:solidFill>
                  <a:schemeClr val="tx1"/>
                </a:solidFill>
              </a:rPr>
              <a:t>Student Learning </a:t>
            </a:r>
            <a:br>
              <a:rPr lang="en-US" sz="4000" dirty="0" smtClean="0">
                <a:solidFill>
                  <a:schemeClr val="tx1"/>
                </a:solidFill>
              </a:rPr>
            </a:br>
            <a:r>
              <a:rPr lang="en-US" sz="4000" dirty="0" smtClean="0">
                <a:solidFill>
                  <a:schemeClr val="tx1"/>
                </a:solidFill>
              </a:rPr>
              <a:t>Objectives</a:t>
            </a:r>
            <a:r>
              <a:rPr lang="en-US" sz="4000" dirty="0">
                <a:solidFill>
                  <a:schemeClr val="tx1"/>
                </a:solidFill>
              </a:rPr>
              <a:t/>
            </a:r>
            <a:br>
              <a:rPr lang="en-US" sz="4000" dirty="0">
                <a:solidFill>
                  <a:schemeClr val="tx1"/>
                </a:solidFill>
              </a:rPr>
            </a:br>
            <a:endParaRPr lang="en-US" sz="4000" dirty="0">
              <a:solidFill>
                <a:schemeClr val="tx1"/>
              </a:solidFill>
            </a:endParaRPr>
          </a:p>
        </p:txBody>
      </p:sp>
      <p:sp>
        <p:nvSpPr>
          <p:cNvPr id="3" name="Subtitle 2"/>
          <p:cNvSpPr>
            <a:spLocks noGrp="1"/>
          </p:cNvSpPr>
          <p:nvPr>
            <p:ph type="subTitle" idx="1"/>
          </p:nvPr>
        </p:nvSpPr>
        <p:spPr>
          <a:xfrm>
            <a:off x="0" y="5410200"/>
            <a:ext cx="9144000" cy="1219200"/>
          </a:xfrm>
        </p:spPr>
        <p:txBody>
          <a:bodyPr>
            <a:normAutofit/>
          </a:bodyPr>
          <a:lstStyle/>
          <a:p>
            <a:r>
              <a:rPr lang="en-US" sz="3200" dirty="0" smtClean="0"/>
              <a:t>Dianna Tyler</a:t>
            </a:r>
          </a:p>
          <a:p>
            <a:endParaRPr lang="en-US" sz="3200" dirty="0" smtClean="0"/>
          </a:p>
          <a:p>
            <a:endParaRPr lang="en-US" dirty="0"/>
          </a:p>
        </p:txBody>
      </p:sp>
      <p:pic>
        <p:nvPicPr>
          <p:cNvPr id="7" name="Picture Placeholder 6" descr="Kids.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18190" b="18190"/>
          <a:stretch>
            <a:fillRect/>
          </a:stretch>
        </p:blipFill>
        <p:spPr>
          <a:xfrm>
            <a:off x="0" y="609600"/>
            <a:ext cx="1922804" cy="1905000"/>
          </a:xfrm>
        </p:spPr>
      </p:pic>
      <p:pic>
        <p:nvPicPr>
          <p:cNvPr id="4" name="Picture 3"/>
          <p:cNvPicPr>
            <a:picLocks noChangeAspect="1"/>
          </p:cNvPicPr>
          <p:nvPr/>
        </p:nvPicPr>
        <p:blipFill>
          <a:blip r:embed="rId3"/>
          <a:stretch>
            <a:fillRect/>
          </a:stretch>
        </p:blipFill>
        <p:spPr>
          <a:xfrm>
            <a:off x="0" y="2514600"/>
            <a:ext cx="9144000" cy="2830882"/>
          </a:xfrm>
          <a:prstGeom prst="rect">
            <a:avLst/>
          </a:prstGeom>
        </p:spPr>
      </p:pic>
      <p:pic>
        <p:nvPicPr>
          <p:cNvPr id="9" name="Picture Placeholder 8" descr="gray kids.jpg"/>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l="12150" r="12150"/>
          <a:stretch>
            <a:fillRect/>
          </a:stretch>
        </p:blipFill>
        <p:spPr>
          <a:xfrm>
            <a:off x="7221197" y="4953000"/>
            <a:ext cx="1922803" cy="1904999"/>
          </a:xfrm>
        </p:spPr>
      </p:pic>
    </p:spTree>
    <p:extLst>
      <p:ext uri="{BB962C8B-B14F-4D97-AF65-F5344CB8AC3E}">
        <p14:creationId xmlns:p14="http://schemas.microsoft.com/office/powerpoint/2010/main" val="293752863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152400"/>
            <a:ext cx="5562600" cy="667373"/>
          </a:xfrm>
        </p:spPr>
        <p:txBody>
          <a:bodyPr/>
          <a:lstStyle/>
          <a:p>
            <a:r>
              <a:rPr lang="en-US" sz="2800" dirty="0" smtClean="0"/>
              <a:t>A Little Bit of History</a:t>
            </a:r>
            <a:endParaRPr lang="en-US" sz="2800" dirty="0"/>
          </a:p>
        </p:txBody>
      </p:sp>
      <p:sp>
        <p:nvSpPr>
          <p:cNvPr id="3" name="Content Placeholder 2"/>
          <p:cNvSpPr>
            <a:spLocks noGrp="1"/>
          </p:cNvSpPr>
          <p:nvPr>
            <p:ph idx="1"/>
          </p:nvPr>
        </p:nvSpPr>
        <p:spPr>
          <a:xfrm>
            <a:off x="498474" y="1270000"/>
            <a:ext cx="7556313" cy="4856163"/>
          </a:xfrm>
        </p:spPr>
        <p:txBody>
          <a:bodyPr>
            <a:normAutofit fontScale="85000" lnSpcReduction="20000"/>
          </a:bodyPr>
          <a:lstStyle/>
          <a:p>
            <a:r>
              <a:rPr lang="en-US" sz="3200" dirty="0" smtClean="0"/>
              <a:t>South Dakota’s work to develop meaningful educator effectiveness systems is united by a common aspiration:  </a:t>
            </a:r>
            <a:r>
              <a:rPr lang="en-US" sz="3200" i="1" dirty="0" smtClean="0"/>
              <a:t>To improve instruction and student learning</a:t>
            </a:r>
            <a:r>
              <a:rPr lang="en-US" sz="3200" dirty="0" smtClean="0"/>
              <a:t>.</a:t>
            </a:r>
          </a:p>
          <a:p>
            <a:pPr lvl="1"/>
            <a:r>
              <a:rPr lang="en-US" sz="3000" dirty="0" smtClean="0"/>
              <a:t>The 2010 Teacher Standards Workgroup</a:t>
            </a:r>
          </a:p>
          <a:p>
            <a:pPr lvl="1"/>
            <a:r>
              <a:rPr lang="en-US" sz="3000" dirty="0" smtClean="0"/>
              <a:t>The 2011-2012 Teacher Standards Pilot Districts</a:t>
            </a:r>
          </a:p>
          <a:p>
            <a:pPr lvl="1"/>
            <a:r>
              <a:rPr lang="en-US" sz="3000" dirty="0" smtClean="0"/>
              <a:t>The 2012 Teacher Evaluation Workgroup</a:t>
            </a:r>
          </a:p>
          <a:p>
            <a:pPr lvl="1"/>
            <a:r>
              <a:rPr lang="en-US" sz="3000" dirty="0" smtClean="0"/>
              <a:t>The SD Commission of Teaching and Learning</a:t>
            </a:r>
          </a:p>
          <a:p>
            <a:pPr lvl="1"/>
            <a:r>
              <a:rPr lang="en-US" sz="3000" dirty="0" smtClean="0"/>
              <a:t>The 2012-2014 Teacher Effectiveness Pilot participants</a:t>
            </a:r>
          </a:p>
          <a:p>
            <a:pPr lvl="1"/>
            <a:r>
              <a:rPr lang="en-US" sz="3000" dirty="0" smtClean="0"/>
              <a:t>The 2013-2014 Principal Effectiveness Pilot participants</a:t>
            </a:r>
          </a:p>
          <a:p>
            <a:pPr lvl="1"/>
            <a:r>
              <a:rPr lang="en-US" sz="3000" dirty="0" smtClean="0"/>
              <a:t>The University of South Dakota</a:t>
            </a:r>
            <a:endParaRPr lang="en-US" sz="3000" dirty="0"/>
          </a:p>
        </p:txBody>
      </p:sp>
    </p:spTree>
    <p:extLst>
      <p:ext uri="{BB962C8B-B14F-4D97-AF65-F5344CB8AC3E}">
        <p14:creationId xmlns:p14="http://schemas.microsoft.com/office/powerpoint/2010/main" val="7432993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Group 124"/>
          <p:cNvGrpSpPr/>
          <p:nvPr/>
        </p:nvGrpSpPr>
        <p:grpSpPr>
          <a:xfrm>
            <a:off x="749300" y="4459631"/>
            <a:ext cx="7861300" cy="1241535"/>
            <a:chOff x="749300" y="4459631"/>
            <a:chExt cx="7861300" cy="1241535"/>
          </a:xfrm>
        </p:grpSpPr>
        <p:grpSp>
          <p:nvGrpSpPr>
            <p:cNvPr id="117" name="Group 116"/>
            <p:cNvGrpSpPr/>
            <p:nvPr/>
          </p:nvGrpSpPr>
          <p:grpSpPr>
            <a:xfrm rot="10800000">
              <a:off x="3225200" y="4459631"/>
              <a:ext cx="4546600" cy="240499"/>
              <a:chOff x="3331634" y="999066"/>
              <a:chExt cx="4546600" cy="240499"/>
            </a:xfrm>
          </p:grpSpPr>
          <p:cxnSp>
            <p:nvCxnSpPr>
              <p:cNvPr id="118" name="Straight Connector 117"/>
              <p:cNvCxnSpPr/>
              <p:nvPr/>
            </p:nvCxnSpPr>
            <p:spPr>
              <a:xfrm>
                <a:off x="3340101"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7878234"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a:off x="3331634" y="1007533"/>
                <a:ext cx="4546600"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30" name="TextBox 29"/>
            <p:cNvSpPr txBox="1"/>
            <p:nvPr/>
          </p:nvSpPr>
          <p:spPr>
            <a:xfrm>
              <a:off x="749300" y="4870169"/>
              <a:ext cx="7861300" cy="830997"/>
            </a:xfrm>
            <a:prstGeom prst="rect">
              <a:avLst/>
            </a:prstGeom>
            <a:solidFill>
              <a:srgbClr val="800000"/>
            </a:solidFill>
            <a:ln>
              <a:noFill/>
            </a:ln>
          </p:spPr>
          <p:txBody>
            <a:bodyPr wrap="square" rtlCol="0">
              <a:spAutoFit/>
            </a:bodyPr>
            <a:lstStyle/>
            <a:p>
              <a:pPr algn="ctr"/>
              <a:r>
                <a:rPr lang="en-US" sz="2000" b="1" dirty="0" smtClean="0">
                  <a:solidFill>
                    <a:schemeClr val="bg1"/>
                  </a:solidFill>
                  <a:latin typeface="Calibri"/>
                  <a:cs typeface="Calibri"/>
                </a:rPr>
                <a:t>Summative Rating Matrix</a:t>
              </a:r>
              <a:endParaRPr lang="en-US" sz="1400" b="1" dirty="0" smtClean="0">
                <a:solidFill>
                  <a:schemeClr val="bg1"/>
                </a:solidFill>
                <a:latin typeface="Calibri"/>
                <a:cs typeface="Calibri"/>
              </a:endParaRPr>
            </a:p>
            <a:p>
              <a:pPr algn="ctr"/>
              <a:r>
                <a:rPr lang="en-US" sz="1400" b="1" dirty="0" smtClean="0">
                  <a:solidFill>
                    <a:schemeClr val="bg1"/>
                  </a:solidFill>
                  <a:latin typeface="Calibri"/>
                  <a:cs typeface="Calibri"/>
                </a:rPr>
                <a:t>Professional Oversight: Is the rating fair and accurate based on the evidence </a:t>
              </a:r>
            </a:p>
            <a:p>
              <a:pPr algn="ctr"/>
              <a:r>
                <a:rPr lang="en-US" sz="1400" b="1" dirty="0" smtClean="0">
                  <a:solidFill>
                    <a:schemeClr val="bg1"/>
                  </a:solidFill>
                  <a:latin typeface="Calibri"/>
                  <a:cs typeface="Calibri"/>
                </a:rPr>
                <a:t>and data shared by the teacher</a:t>
              </a:r>
              <a:endParaRPr lang="en-US" sz="2000" b="1" dirty="0" smtClean="0">
                <a:solidFill>
                  <a:schemeClr val="bg1"/>
                </a:solidFill>
                <a:latin typeface="Calibri"/>
                <a:cs typeface="Calibri"/>
              </a:endParaRPr>
            </a:p>
          </p:txBody>
        </p:sp>
        <p:cxnSp>
          <p:nvCxnSpPr>
            <p:cNvPr id="122" name="Straight Arrow Connector 121"/>
            <p:cNvCxnSpPr/>
            <p:nvPr/>
          </p:nvCxnSpPr>
          <p:spPr>
            <a:xfrm>
              <a:off x="5524500" y="4691663"/>
              <a:ext cx="0" cy="17850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sp>
        <p:nvSpPr>
          <p:cNvPr id="4" name="TextBox 3"/>
          <p:cNvSpPr txBox="1"/>
          <p:nvPr/>
        </p:nvSpPr>
        <p:spPr>
          <a:xfrm>
            <a:off x="749299" y="151481"/>
            <a:ext cx="7861301" cy="615553"/>
          </a:xfrm>
          <a:prstGeom prst="flowChartProcess">
            <a:avLst/>
          </a:prstGeom>
          <a:solidFill>
            <a:srgbClr val="660000"/>
          </a:solidFill>
          <a:ln>
            <a:noFill/>
          </a:ln>
        </p:spPr>
        <p:txBody>
          <a:bodyPr wrap="square" rtlCol="0">
            <a:spAutoFit/>
          </a:bodyPr>
          <a:lstStyle/>
          <a:p>
            <a:pPr algn="ctr"/>
            <a:r>
              <a:rPr lang="en-US" sz="2300" b="1" dirty="0" smtClean="0">
                <a:solidFill>
                  <a:schemeClr val="bg1"/>
                </a:solidFill>
                <a:latin typeface="Calibri"/>
                <a:cs typeface="Calibri"/>
              </a:rPr>
              <a:t>Determining Teacher Effectiveness</a:t>
            </a:r>
          </a:p>
          <a:p>
            <a:pPr algn="ctr"/>
            <a:r>
              <a:rPr lang="en-US" sz="1100" b="1" dirty="0" smtClean="0">
                <a:solidFill>
                  <a:schemeClr val="bg1"/>
                </a:solidFill>
                <a:latin typeface="Calibri"/>
                <a:cs typeface="Calibri"/>
              </a:rPr>
              <a:t>Using multiple measures of professional practice and student learning</a:t>
            </a:r>
          </a:p>
        </p:txBody>
      </p:sp>
      <p:grpSp>
        <p:nvGrpSpPr>
          <p:cNvPr id="110" name="Group 109"/>
          <p:cNvGrpSpPr/>
          <p:nvPr/>
        </p:nvGrpSpPr>
        <p:grpSpPr>
          <a:xfrm>
            <a:off x="749300" y="1405467"/>
            <a:ext cx="5613400" cy="2587800"/>
            <a:chOff x="749300" y="1405467"/>
            <a:chExt cx="5613400" cy="2587800"/>
          </a:xfrm>
        </p:grpSpPr>
        <p:cxnSp>
          <p:nvCxnSpPr>
            <p:cNvPr id="69" name="Straight Connector 68"/>
            <p:cNvCxnSpPr/>
            <p:nvPr/>
          </p:nvCxnSpPr>
          <p:spPr>
            <a:xfrm>
              <a:off x="2794008" y="1405467"/>
              <a:ext cx="0" cy="13208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318008" y="1405467"/>
              <a:ext cx="0" cy="123871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371607" y="1471434"/>
              <a:ext cx="0" cy="125483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664197" y="1405467"/>
              <a:ext cx="0" cy="123871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493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chemeClr val="bg1"/>
                  </a:solidFill>
                  <a:latin typeface="Calibri"/>
                  <a:cs typeface="Calibri"/>
                </a:rPr>
                <a:t>Domain 1</a:t>
              </a:r>
              <a:endParaRPr lang="en-US" sz="1600" dirty="0">
                <a:solidFill>
                  <a:schemeClr val="bg1"/>
                </a:solidFill>
                <a:latin typeface="Calibri"/>
                <a:cs typeface="Calibri"/>
              </a:endParaRPr>
            </a:p>
          </p:txBody>
        </p:sp>
        <p:sp>
          <p:nvSpPr>
            <p:cNvPr id="11" name="TextBox 10"/>
            <p:cNvSpPr txBox="1"/>
            <p:nvPr/>
          </p:nvSpPr>
          <p:spPr>
            <a:xfrm>
              <a:off x="21463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chemeClr val="bg1"/>
                  </a:solidFill>
                  <a:latin typeface="Calibri"/>
                  <a:cs typeface="Calibri"/>
                </a:rPr>
                <a:t>Domain 1</a:t>
              </a:r>
              <a:endParaRPr lang="en-US" sz="1600" dirty="0">
                <a:solidFill>
                  <a:schemeClr val="bg1"/>
                </a:solidFill>
                <a:latin typeface="Calibri"/>
                <a:cs typeface="Calibri"/>
              </a:endParaRPr>
            </a:p>
          </p:txBody>
        </p:sp>
        <p:sp>
          <p:nvSpPr>
            <p:cNvPr id="12" name="TextBox 11"/>
            <p:cNvSpPr txBox="1"/>
            <p:nvPr/>
          </p:nvSpPr>
          <p:spPr>
            <a:xfrm>
              <a:off x="35941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chemeClr val="bg1"/>
                  </a:solidFill>
                  <a:latin typeface="Calibri"/>
                  <a:cs typeface="Calibri"/>
                </a:rPr>
                <a:t>Domain 1</a:t>
              </a:r>
              <a:endParaRPr lang="en-US" sz="1600" dirty="0">
                <a:solidFill>
                  <a:schemeClr val="bg1"/>
                </a:solidFill>
                <a:latin typeface="Calibri"/>
                <a:cs typeface="Calibri"/>
              </a:endParaRPr>
            </a:p>
          </p:txBody>
        </p:sp>
        <p:sp>
          <p:nvSpPr>
            <p:cNvPr id="13" name="TextBox 12"/>
            <p:cNvSpPr txBox="1"/>
            <p:nvPr/>
          </p:nvSpPr>
          <p:spPr>
            <a:xfrm>
              <a:off x="50038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chemeClr val="bg1"/>
                  </a:solidFill>
                  <a:latin typeface="Calibri"/>
                  <a:cs typeface="Calibri"/>
                </a:rPr>
                <a:t>Domain 1</a:t>
              </a:r>
              <a:endParaRPr lang="en-US" sz="1600" dirty="0">
                <a:solidFill>
                  <a:schemeClr val="bg1"/>
                </a:solidFill>
                <a:latin typeface="Calibri"/>
                <a:cs typeface="Calibri"/>
              </a:endParaRPr>
            </a:p>
          </p:txBody>
        </p:sp>
        <p:sp>
          <p:nvSpPr>
            <p:cNvPr id="15" name="TextBox 14"/>
            <p:cNvSpPr txBox="1"/>
            <p:nvPr/>
          </p:nvSpPr>
          <p:spPr>
            <a:xfrm>
              <a:off x="749300" y="2047280"/>
              <a:ext cx="1333500" cy="504412"/>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Planning and Preparation</a:t>
              </a:r>
              <a:endParaRPr lang="en-US" sz="1300" b="1" dirty="0">
                <a:latin typeface="Calibri"/>
                <a:cs typeface="Calibri"/>
              </a:endParaRPr>
            </a:p>
          </p:txBody>
        </p:sp>
        <p:sp>
          <p:nvSpPr>
            <p:cNvPr id="16" name="TextBox 15"/>
            <p:cNvSpPr txBox="1"/>
            <p:nvPr/>
          </p:nvSpPr>
          <p:spPr>
            <a:xfrm>
              <a:off x="2146300" y="2047280"/>
              <a:ext cx="1346200" cy="504412"/>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Classroom Environment</a:t>
              </a:r>
              <a:endParaRPr lang="en-US" sz="1300" b="1" dirty="0">
                <a:latin typeface="Calibri"/>
                <a:cs typeface="Calibri"/>
              </a:endParaRPr>
            </a:p>
          </p:txBody>
        </p:sp>
        <p:sp>
          <p:nvSpPr>
            <p:cNvPr id="17" name="TextBox 16"/>
            <p:cNvSpPr txBox="1"/>
            <p:nvPr/>
          </p:nvSpPr>
          <p:spPr>
            <a:xfrm>
              <a:off x="3594100" y="2010381"/>
              <a:ext cx="1333500" cy="571097"/>
            </a:xfrm>
            <a:prstGeom prst="rect">
              <a:avLst/>
            </a:prstGeom>
            <a:solidFill>
              <a:srgbClr val="C0B777"/>
            </a:solidFill>
          </p:spPr>
          <p:txBody>
            <a:bodyPr wrap="square" tIns="182880" bIns="182880" rtlCol="0" anchor="ctr" anchorCtr="0">
              <a:spAutoFit/>
            </a:bodyPr>
            <a:lstStyle/>
            <a:p>
              <a:pPr algn="ctr">
                <a:lnSpc>
                  <a:spcPts val="1600"/>
                </a:lnSpc>
              </a:pPr>
              <a:r>
                <a:rPr lang="en-US" sz="1300" b="1" dirty="0" smtClean="0">
                  <a:latin typeface="Calibri"/>
                  <a:cs typeface="Calibri"/>
                </a:rPr>
                <a:t>Instruction</a:t>
              </a:r>
            </a:p>
          </p:txBody>
        </p:sp>
        <p:sp>
          <p:nvSpPr>
            <p:cNvPr id="18" name="TextBox 17"/>
            <p:cNvSpPr txBox="1"/>
            <p:nvPr/>
          </p:nvSpPr>
          <p:spPr>
            <a:xfrm>
              <a:off x="5029200" y="2047280"/>
              <a:ext cx="1308100" cy="492443"/>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Professional Responsibilities</a:t>
              </a:r>
              <a:endParaRPr lang="en-US" sz="1300" b="1" dirty="0">
                <a:latin typeface="Calibri"/>
                <a:cs typeface="Calibri"/>
              </a:endParaRPr>
            </a:p>
          </p:txBody>
        </p:sp>
        <p:sp>
          <p:nvSpPr>
            <p:cNvPr id="20" name="TextBox 19"/>
            <p:cNvSpPr txBox="1"/>
            <p:nvPr/>
          </p:nvSpPr>
          <p:spPr>
            <a:xfrm>
              <a:off x="749300" y="2644180"/>
              <a:ext cx="5613400" cy="1349087"/>
            </a:xfrm>
            <a:prstGeom prst="rect">
              <a:avLst/>
            </a:prstGeom>
            <a:solidFill>
              <a:srgbClr val="C0B777"/>
            </a:solidFill>
          </p:spPr>
          <p:txBody>
            <a:bodyPr wrap="square" rtlCol="0">
              <a:spAutoFit/>
            </a:bodyPr>
            <a:lstStyle/>
            <a:p>
              <a:pPr marL="177800" indent="-177800" algn="ctr">
                <a:lnSpc>
                  <a:spcPct val="200000"/>
                </a:lnSpc>
                <a:buFont typeface="Arial"/>
                <a:buChar char="•"/>
              </a:pPr>
              <a:r>
                <a:rPr lang="en-US" sz="1400" b="1" dirty="0" smtClean="0">
                  <a:latin typeface="Calibri"/>
                  <a:cs typeface="Calibri"/>
                </a:rPr>
                <a:t>Classroom Observations and Evidence of Effective Practice</a:t>
              </a:r>
              <a:endParaRPr lang="en-US" sz="1200" b="1" dirty="0" smtClean="0">
                <a:latin typeface="Calibri"/>
                <a:cs typeface="Calibri"/>
              </a:endParaRPr>
            </a:p>
            <a:p>
              <a:pPr marL="177800" indent="-177800" algn="ctr">
                <a:lnSpc>
                  <a:spcPct val="200000"/>
                </a:lnSpc>
                <a:buFont typeface="Arial"/>
                <a:buChar char="•"/>
              </a:pPr>
              <a:r>
                <a:rPr lang="en-US" sz="1400" b="1" dirty="0" smtClean="0">
                  <a:latin typeface="Calibri"/>
                  <a:cs typeface="Calibri"/>
                </a:rPr>
                <a:t>Components from Each of the 4 Domains</a:t>
              </a:r>
            </a:p>
            <a:p>
              <a:pPr marL="177800" indent="-177800" algn="ctr">
                <a:lnSpc>
                  <a:spcPct val="200000"/>
                </a:lnSpc>
                <a:buFont typeface="Arial"/>
                <a:buChar char="•"/>
              </a:pPr>
              <a:r>
                <a:rPr lang="en-US" sz="1400" b="1" dirty="0" smtClean="0">
                  <a:latin typeface="Calibri"/>
                  <a:cs typeface="Calibri"/>
                </a:rPr>
                <a:t>At Least 8 Components Chosen Based on District or School Priorities</a:t>
              </a:r>
              <a:endParaRPr lang="en-US" sz="1400" b="1" dirty="0">
                <a:latin typeface="Calibri"/>
                <a:cs typeface="Calibri"/>
              </a:endParaRPr>
            </a:p>
          </p:txBody>
        </p:sp>
      </p:grpSp>
      <p:grpSp>
        <p:nvGrpSpPr>
          <p:cNvPr id="109" name="Group 108"/>
          <p:cNvGrpSpPr/>
          <p:nvPr/>
        </p:nvGrpSpPr>
        <p:grpSpPr>
          <a:xfrm>
            <a:off x="749300" y="767034"/>
            <a:ext cx="7861300" cy="732489"/>
            <a:chOff x="749300" y="767034"/>
            <a:chExt cx="7861300" cy="732489"/>
          </a:xfrm>
        </p:grpSpPr>
        <p:grpSp>
          <p:nvGrpSpPr>
            <p:cNvPr id="64" name="Group 63"/>
            <p:cNvGrpSpPr/>
            <p:nvPr/>
          </p:nvGrpSpPr>
          <p:grpSpPr>
            <a:xfrm>
              <a:off x="3331634" y="999066"/>
              <a:ext cx="4546600" cy="240499"/>
              <a:chOff x="3331634" y="999066"/>
              <a:chExt cx="4546600" cy="240499"/>
            </a:xfrm>
          </p:grpSpPr>
          <p:cxnSp>
            <p:nvCxnSpPr>
              <p:cNvPr id="60" name="Straight Connector 59"/>
              <p:cNvCxnSpPr/>
              <p:nvPr/>
            </p:nvCxnSpPr>
            <p:spPr>
              <a:xfrm>
                <a:off x="3340101"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7878234"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3331634" y="1007533"/>
                <a:ext cx="4546600"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a:off x="749300" y="1132880"/>
              <a:ext cx="5588000" cy="353943"/>
            </a:xfrm>
            <a:prstGeom prst="rect">
              <a:avLst/>
            </a:prstGeom>
            <a:solidFill>
              <a:srgbClr val="990000"/>
            </a:solidFill>
          </p:spPr>
          <p:txBody>
            <a:bodyPr wrap="square" rtlCol="0">
              <a:spAutoFit/>
            </a:bodyPr>
            <a:lstStyle/>
            <a:p>
              <a:pPr algn="ctr"/>
              <a:r>
                <a:rPr lang="en-US" sz="1700" b="1" dirty="0" smtClean="0">
                  <a:solidFill>
                    <a:srgbClr val="FFFFFF"/>
                  </a:solidFill>
                  <a:latin typeface="Calibri"/>
                  <a:cs typeface="Calibri"/>
                </a:rPr>
                <a:t>South Dakota Framework for Teaching</a:t>
              </a:r>
              <a:endParaRPr lang="en-US" sz="1700" b="1" dirty="0">
                <a:solidFill>
                  <a:srgbClr val="FFFFFF"/>
                </a:solidFill>
                <a:latin typeface="Calibri"/>
                <a:cs typeface="Calibri"/>
              </a:endParaRPr>
            </a:p>
          </p:txBody>
        </p:sp>
        <p:cxnSp>
          <p:nvCxnSpPr>
            <p:cNvPr id="56" name="Straight Connector 55"/>
            <p:cNvCxnSpPr/>
            <p:nvPr/>
          </p:nvCxnSpPr>
          <p:spPr>
            <a:xfrm>
              <a:off x="4559301" y="767034"/>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642100" y="1145580"/>
              <a:ext cx="1968500" cy="353943"/>
            </a:xfrm>
            <a:prstGeom prst="rect">
              <a:avLst/>
            </a:prstGeom>
            <a:solidFill>
              <a:srgbClr val="990000"/>
            </a:solidFill>
          </p:spPr>
          <p:txBody>
            <a:bodyPr wrap="square" rtlCol="0">
              <a:spAutoFit/>
            </a:bodyPr>
            <a:lstStyle/>
            <a:p>
              <a:pPr algn="ctr"/>
              <a:r>
                <a:rPr lang="en-US" sz="1700" dirty="0" smtClean="0">
                  <a:solidFill>
                    <a:srgbClr val="FFFFFF"/>
                  </a:solidFill>
                  <a:latin typeface="Calibri"/>
                  <a:cs typeface="Calibri"/>
                </a:rPr>
                <a:t>Student Growth</a:t>
              </a:r>
              <a:endParaRPr lang="en-US" sz="1700" dirty="0">
                <a:solidFill>
                  <a:srgbClr val="FFFFFF"/>
                </a:solidFill>
                <a:latin typeface="Calibri"/>
                <a:cs typeface="Calibri"/>
              </a:endParaRPr>
            </a:p>
          </p:txBody>
        </p:sp>
      </p:grpSp>
      <p:grpSp>
        <p:nvGrpSpPr>
          <p:cNvPr id="111" name="Group 110"/>
          <p:cNvGrpSpPr/>
          <p:nvPr/>
        </p:nvGrpSpPr>
        <p:grpSpPr>
          <a:xfrm>
            <a:off x="6642100" y="1615480"/>
            <a:ext cx="1968500" cy="2346920"/>
            <a:chOff x="6642100" y="1615480"/>
            <a:chExt cx="1968500" cy="2091849"/>
          </a:xfrm>
        </p:grpSpPr>
        <p:sp>
          <p:nvSpPr>
            <p:cNvPr id="14" name="TextBox 13"/>
            <p:cNvSpPr txBox="1"/>
            <p:nvPr/>
          </p:nvSpPr>
          <p:spPr>
            <a:xfrm>
              <a:off x="6642100" y="1615480"/>
              <a:ext cx="1968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SLOs</a:t>
              </a:r>
              <a:endParaRPr lang="en-US" sz="1600" dirty="0">
                <a:solidFill>
                  <a:srgbClr val="FFFFFF"/>
                </a:solidFill>
                <a:latin typeface="Calibri"/>
                <a:cs typeface="Calibri"/>
              </a:endParaRPr>
            </a:p>
          </p:txBody>
        </p:sp>
        <p:sp>
          <p:nvSpPr>
            <p:cNvPr id="19" name="TextBox 18"/>
            <p:cNvSpPr txBox="1"/>
            <p:nvPr/>
          </p:nvSpPr>
          <p:spPr>
            <a:xfrm>
              <a:off x="6642100" y="1983780"/>
              <a:ext cx="1968500" cy="1723549"/>
            </a:xfrm>
            <a:prstGeom prst="rect">
              <a:avLst/>
            </a:prstGeom>
            <a:solidFill>
              <a:srgbClr val="C0B777"/>
            </a:solidFill>
          </p:spPr>
          <p:txBody>
            <a:bodyPr wrap="square" rtlCol="0">
              <a:spAutoFit/>
            </a:bodyPr>
            <a:lstStyle/>
            <a:p>
              <a:pPr algn="ctr"/>
              <a:r>
                <a:rPr lang="en-US" sz="1600" dirty="0" smtClean="0">
                  <a:latin typeface="Calibri"/>
                  <a:cs typeface="Calibri"/>
                </a:rPr>
                <a:t>State Assessments</a:t>
              </a:r>
            </a:p>
            <a:p>
              <a:pPr algn="ctr"/>
              <a:r>
                <a:rPr lang="en-US" sz="1200" dirty="0" smtClean="0">
                  <a:latin typeface="Calibri"/>
                  <a:cs typeface="Calibri"/>
                </a:rPr>
                <a:t>(as one measure if available)</a:t>
              </a:r>
            </a:p>
            <a:p>
              <a:pPr algn="ctr"/>
              <a:endParaRPr lang="en-US" sz="1400" dirty="0">
                <a:latin typeface="Calibri"/>
                <a:cs typeface="Calibri"/>
              </a:endParaRPr>
            </a:p>
            <a:p>
              <a:pPr algn="ctr"/>
              <a:r>
                <a:rPr lang="en-US" sz="1600" dirty="0" smtClean="0">
                  <a:latin typeface="Calibri"/>
                  <a:cs typeface="Calibri"/>
                </a:rPr>
                <a:t>District Assessments</a:t>
              </a:r>
            </a:p>
            <a:p>
              <a:pPr algn="ctr"/>
              <a:endParaRPr lang="en-US" sz="1600" dirty="0" smtClean="0">
                <a:latin typeface="Calibri"/>
                <a:cs typeface="Calibri"/>
              </a:endParaRPr>
            </a:p>
            <a:p>
              <a:pPr algn="ctr"/>
              <a:r>
                <a:rPr lang="en-US" sz="1600" dirty="0" smtClean="0">
                  <a:latin typeface="Calibri"/>
                  <a:cs typeface="Calibri"/>
                </a:rPr>
                <a:t>Evaluator-Approved Assessments</a:t>
              </a:r>
              <a:endParaRPr lang="en-US" sz="1600" dirty="0">
                <a:latin typeface="Calibri"/>
                <a:cs typeface="Calibri"/>
              </a:endParaRPr>
            </a:p>
          </p:txBody>
        </p:sp>
      </p:grpSp>
      <p:grpSp>
        <p:nvGrpSpPr>
          <p:cNvPr id="112" name="Group 111"/>
          <p:cNvGrpSpPr/>
          <p:nvPr/>
        </p:nvGrpSpPr>
        <p:grpSpPr>
          <a:xfrm>
            <a:off x="749300" y="3953550"/>
            <a:ext cx="7861300" cy="636642"/>
            <a:chOff x="749300" y="3953550"/>
            <a:chExt cx="7861300" cy="636642"/>
          </a:xfrm>
        </p:grpSpPr>
        <p:sp>
          <p:nvSpPr>
            <p:cNvPr id="28" name="TextBox 27"/>
            <p:cNvSpPr txBox="1"/>
            <p:nvPr/>
          </p:nvSpPr>
          <p:spPr>
            <a:xfrm>
              <a:off x="749300" y="4251638"/>
              <a:ext cx="5613400" cy="338554"/>
            </a:xfrm>
            <a:prstGeom prst="rect">
              <a:avLst/>
            </a:prstGeom>
            <a:solidFill>
              <a:srgbClr val="FFFFFF"/>
            </a:solidFill>
            <a:ln>
              <a:solidFill>
                <a:srgbClr val="FF0000"/>
              </a:solidFill>
            </a:ln>
          </p:spPr>
          <p:txBody>
            <a:bodyPr wrap="square" rtlCol="0">
              <a:spAutoFit/>
            </a:bodyPr>
            <a:lstStyle/>
            <a:p>
              <a:pPr algn="ctr"/>
              <a:r>
                <a:rPr lang="en-US" sz="1600" b="1" dirty="0" smtClean="0">
                  <a:solidFill>
                    <a:srgbClr val="800000"/>
                  </a:solidFill>
                  <a:latin typeface="Calibri"/>
                  <a:cs typeface="Calibri"/>
                </a:rPr>
                <a:t>Professional Practice Rating</a:t>
              </a:r>
              <a:endParaRPr lang="en-US" sz="1600" b="1" dirty="0">
                <a:solidFill>
                  <a:srgbClr val="800000"/>
                </a:solidFill>
                <a:latin typeface="Calibri"/>
                <a:cs typeface="Calibri"/>
              </a:endParaRPr>
            </a:p>
          </p:txBody>
        </p:sp>
        <p:sp>
          <p:nvSpPr>
            <p:cNvPr id="44" name="Down Arrow 43"/>
            <p:cNvSpPr/>
            <p:nvPr/>
          </p:nvSpPr>
          <p:spPr>
            <a:xfrm>
              <a:off x="3107765" y="3953550"/>
              <a:ext cx="1105647" cy="298088"/>
            </a:xfrm>
            <a:prstGeom prst="down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alibri"/>
                <a:cs typeface="Calibri"/>
              </a:endParaRPr>
            </a:p>
          </p:txBody>
        </p:sp>
        <p:sp>
          <p:nvSpPr>
            <p:cNvPr id="29" name="TextBox 28"/>
            <p:cNvSpPr txBox="1"/>
            <p:nvPr/>
          </p:nvSpPr>
          <p:spPr>
            <a:xfrm>
              <a:off x="6642100" y="4251638"/>
              <a:ext cx="1968500" cy="338554"/>
            </a:xfrm>
            <a:prstGeom prst="rect">
              <a:avLst/>
            </a:prstGeom>
            <a:solidFill>
              <a:srgbClr val="FFFFFF"/>
            </a:solidFill>
            <a:ln>
              <a:solidFill>
                <a:srgbClr val="FF0000"/>
              </a:solidFill>
            </a:ln>
          </p:spPr>
          <p:txBody>
            <a:bodyPr wrap="square" rtlCol="0">
              <a:spAutoFit/>
            </a:bodyPr>
            <a:lstStyle/>
            <a:p>
              <a:pPr algn="ctr"/>
              <a:r>
                <a:rPr lang="en-US" sz="1600" b="1" dirty="0" smtClean="0">
                  <a:solidFill>
                    <a:srgbClr val="800000"/>
                  </a:solidFill>
                  <a:latin typeface="Calibri"/>
                  <a:cs typeface="Calibri"/>
                </a:rPr>
                <a:t>Growth Rating</a:t>
              </a:r>
              <a:endParaRPr lang="en-US" sz="1600" b="1" dirty="0">
                <a:solidFill>
                  <a:srgbClr val="800000"/>
                </a:solidFill>
                <a:latin typeface="Calibri"/>
                <a:cs typeface="Calibri"/>
              </a:endParaRPr>
            </a:p>
          </p:txBody>
        </p:sp>
        <p:sp>
          <p:nvSpPr>
            <p:cNvPr id="91" name="Down Arrow 90"/>
            <p:cNvSpPr/>
            <p:nvPr/>
          </p:nvSpPr>
          <p:spPr>
            <a:xfrm>
              <a:off x="7033879" y="3953550"/>
              <a:ext cx="1105647" cy="298088"/>
            </a:xfrm>
            <a:prstGeom prst="down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alibri"/>
                <a:cs typeface="Calibri"/>
              </a:endParaRPr>
            </a:p>
          </p:txBody>
        </p:sp>
      </p:grpSp>
      <p:grpSp>
        <p:nvGrpSpPr>
          <p:cNvPr id="115" name="Group 114"/>
          <p:cNvGrpSpPr/>
          <p:nvPr/>
        </p:nvGrpSpPr>
        <p:grpSpPr>
          <a:xfrm>
            <a:off x="767202" y="5828167"/>
            <a:ext cx="7843398" cy="849849"/>
            <a:chOff x="767202" y="5701166"/>
            <a:chExt cx="7843398" cy="849849"/>
          </a:xfrm>
        </p:grpSpPr>
        <p:sp>
          <p:nvSpPr>
            <p:cNvPr id="32" name="TextBox 31"/>
            <p:cNvSpPr txBox="1"/>
            <p:nvPr/>
          </p:nvSpPr>
          <p:spPr>
            <a:xfrm>
              <a:off x="767202" y="6246658"/>
              <a:ext cx="2397736"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Below Expectations</a:t>
              </a:r>
              <a:endParaRPr lang="en-US" sz="1600" dirty="0">
                <a:solidFill>
                  <a:schemeClr val="bg1"/>
                </a:solidFill>
                <a:latin typeface="Calibri"/>
                <a:cs typeface="Calibri"/>
              </a:endParaRPr>
            </a:p>
          </p:txBody>
        </p:sp>
        <p:sp>
          <p:nvSpPr>
            <p:cNvPr id="33" name="TextBox 32"/>
            <p:cNvSpPr txBox="1"/>
            <p:nvPr/>
          </p:nvSpPr>
          <p:spPr>
            <a:xfrm>
              <a:off x="3435419" y="6246658"/>
              <a:ext cx="2519724"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Meets Expectations</a:t>
              </a:r>
              <a:endParaRPr lang="en-US" sz="1600" dirty="0">
                <a:solidFill>
                  <a:schemeClr val="bg1"/>
                </a:solidFill>
                <a:latin typeface="Calibri"/>
                <a:cs typeface="Calibri"/>
              </a:endParaRPr>
            </a:p>
          </p:txBody>
        </p:sp>
        <p:sp>
          <p:nvSpPr>
            <p:cNvPr id="36" name="TextBox 35"/>
            <p:cNvSpPr txBox="1"/>
            <p:nvPr/>
          </p:nvSpPr>
          <p:spPr>
            <a:xfrm>
              <a:off x="6101456" y="6246658"/>
              <a:ext cx="2474578"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Exceeds Expectations</a:t>
              </a:r>
              <a:endParaRPr lang="en-US" sz="1600" dirty="0">
                <a:solidFill>
                  <a:schemeClr val="bg1"/>
                </a:solidFill>
                <a:latin typeface="Calibri"/>
                <a:cs typeface="Calibri"/>
              </a:endParaRPr>
            </a:p>
          </p:txBody>
        </p:sp>
        <p:cxnSp>
          <p:nvCxnSpPr>
            <p:cNvPr id="48" name="Straight Arrow Connector 47"/>
            <p:cNvCxnSpPr/>
            <p:nvPr/>
          </p:nvCxnSpPr>
          <p:spPr>
            <a:xfrm>
              <a:off x="1847372" y="5992129"/>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4687509" y="5993126"/>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a:off x="7463369" y="5992129"/>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767202" y="5721311"/>
              <a:ext cx="7843398" cy="338554"/>
            </a:xfrm>
            <a:prstGeom prst="rect">
              <a:avLst/>
            </a:prstGeom>
            <a:solidFill>
              <a:srgbClr val="FFFFFF"/>
            </a:solidFill>
            <a:ln>
              <a:solidFill>
                <a:srgbClr val="660000"/>
              </a:solidFill>
            </a:ln>
          </p:spPr>
          <p:txBody>
            <a:bodyPr wrap="square" rtlCol="0">
              <a:spAutoFit/>
            </a:bodyPr>
            <a:lstStyle/>
            <a:p>
              <a:pPr algn="ctr"/>
              <a:r>
                <a:rPr lang="en-US" sz="1600" b="1" dirty="0" smtClean="0">
                  <a:solidFill>
                    <a:srgbClr val="660000"/>
                  </a:solidFill>
                  <a:latin typeface="Calibri"/>
                  <a:cs typeface="Calibri"/>
                </a:rPr>
                <a:t>Differentiated Performance Categories</a:t>
              </a:r>
            </a:p>
          </p:txBody>
        </p:sp>
        <p:cxnSp>
          <p:nvCxnSpPr>
            <p:cNvPr id="99" name="Straight Arrow Connector 98"/>
            <p:cNvCxnSpPr>
              <a:stCxn id="30" idx="2"/>
            </p:cNvCxnSpPr>
            <p:nvPr/>
          </p:nvCxnSpPr>
          <p:spPr>
            <a:xfrm>
              <a:off x="4679950" y="5701166"/>
              <a:ext cx="8951" cy="155613"/>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81897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up)">
                                      <p:cBhvr>
                                        <p:cTn id="7" dur="5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wipe(up)">
                                      <p:cBhvr>
                                        <p:cTn id="12" dur="500"/>
                                        <p:tgtEl>
                                          <p:spTgt spid="1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up)">
                                      <p:cBhvr>
                                        <p:cTn id="17" dur="500"/>
                                        <p:tgtEl>
                                          <p:spTgt spid="1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wipe(up)">
                                      <p:cBhvr>
                                        <p:cTn id="22" dur="500"/>
                                        <p:tgtEl>
                                          <p:spTgt spid="1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wipe(up)">
                                      <p:cBhvr>
                                        <p:cTn id="27" dur="500"/>
                                        <p:tgtEl>
                                          <p:spTgt spid="1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wipe(up)">
                                      <p:cBhvr>
                                        <p:cTn id="3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Group 116"/>
          <p:cNvGrpSpPr/>
          <p:nvPr/>
        </p:nvGrpSpPr>
        <p:grpSpPr>
          <a:xfrm rot="10800000">
            <a:off x="3225200" y="4459631"/>
            <a:ext cx="4546600" cy="240499"/>
            <a:chOff x="3331634" y="999066"/>
            <a:chExt cx="4546600" cy="240499"/>
          </a:xfrm>
        </p:grpSpPr>
        <p:cxnSp>
          <p:nvCxnSpPr>
            <p:cNvPr id="118" name="Straight Connector 117"/>
            <p:cNvCxnSpPr/>
            <p:nvPr/>
          </p:nvCxnSpPr>
          <p:spPr>
            <a:xfrm>
              <a:off x="3340101"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7878234"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a:off x="3331634" y="1007533"/>
              <a:ext cx="4546600"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30" name="TextBox 29"/>
          <p:cNvSpPr txBox="1"/>
          <p:nvPr/>
        </p:nvSpPr>
        <p:spPr>
          <a:xfrm>
            <a:off x="749300" y="4870169"/>
            <a:ext cx="7861300" cy="830997"/>
          </a:xfrm>
          <a:prstGeom prst="rect">
            <a:avLst/>
          </a:prstGeom>
          <a:solidFill>
            <a:srgbClr val="800000"/>
          </a:solidFill>
          <a:ln>
            <a:noFill/>
          </a:ln>
        </p:spPr>
        <p:txBody>
          <a:bodyPr wrap="square" rtlCol="0">
            <a:spAutoFit/>
          </a:bodyPr>
          <a:lstStyle/>
          <a:p>
            <a:pPr algn="ctr"/>
            <a:r>
              <a:rPr lang="en-US" sz="2000" b="1" dirty="0" smtClean="0">
                <a:solidFill>
                  <a:schemeClr val="bg1"/>
                </a:solidFill>
                <a:latin typeface="Calibri"/>
                <a:cs typeface="Calibri"/>
              </a:rPr>
              <a:t>Summative Rating Matrix</a:t>
            </a:r>
            <a:endParaRPr lang="en-US" sz="1400" b="1" dirty="0" smtClean="0">
              <a:solidFill>
                <a:schemeClr val="bg1"/>
              </a:solidFill>
              <a:latin typeface="Calibri"/>
              <a:cs typeface="Calibri"/>
            </a:endParaRPr>
          </a:p>
          <a:p>
            <a:pPr algn="ctr"/>
            <a:r>
              <a:rPr lang="en-US" sz="1400" b="1" dirty="0" smtClean="0">
                <a:solidFill>
                  <a:schemeClr val="bg1"/>
                </a:solidFill>
                <a:latin typeface="Calibri"/>
                <a:cs typeface="Calibri"/>
              </a:rPr>
              <a:t>Professional Oversight: Is the rating fair and accurate based on the evidence </a:t>
            </a:r>
          </a:p>
          <a:p>
            <a:pPr algn="ctr"/>
            <a:r>
              <a:rPr lang="en-US" sz="1400" b="1" dirty="0" smtClean="0">
                <a:solidFill>
                  <a:schemeClr val="bg1"/>
                </a:solidFill>
                <a:latin typeface="Calibri"/>
                <a:cs typeface="Calibri"/>
              </a:rPr>
              <a:t>and data shared by the teacher</a:t>
            </a:r>
            <a:endParaRPr lang="en-US" sz="2000" b="1" dirty="0" smtClean="0">
              <a:solidFill>
                <a:schemeClr val="bg1"/>
              </a:solidFill>
              <a:latin typeface="Calibri"/>
              <a:cs typeface="Calibri"/>
            </a:endParaRPr>
          </a:p>
        </p:txBody>
      </p:sp>
      <p:cxnSp>
        <p:nvCxnSpPr>
          <p:cNvPr id="122" name="Straight Arrow Connector 121"/>
          <p:cNvCxnSpPr/>
          <p:nvPr/>
        </p:nvCxnSpPr>
        <p:spPr>
          <a:xfrm>
            <a:off x="5524500" y="4691663"/>
            <a:ext cx="0" cy="17850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749299" y="151481"/>
            <a:ext cx="7861301" cy="615553"/>
          </a:xfrm>
          <a:prstGeom prst="flowChartProcess">
            <a:avLst/>
          </a:prstGeom>
          <a:solidFill>
            <a:srgbClr val="660000"/>
          </a:solidFill>
          <a:ln>
            <a:noFill/>
          </a:ln>
        </p:spPr>
        <p:txBody>
          <a:bodyPr wrap="square" rtlCol="0">
            <a:spAutoFit/>
          </a:bodyPr>
          <a:lstStyle/>
          <a:p>
            <a:pPr algn="ctr"/>
            <a:r>
              <a:rPr lang="en-US" sz="2300" b="1" dirty="0" smtClean="0">
                <a:solidFill>
                  <a:schemeClr val="bg1"/>
                </a:solidFill>
                <a:latin typeface="Calibri"/>
                <a:cs typeface="Calibri"/>
              </a:rPr>
              <a:t>Determining Teacher Effectiveness</a:t>
            </a:r>
          </a:p>
          <a:p>
            <a:pPr algn="ctr"/>
            <a:r>
              <a:rPr lang="en-US" sz="1100" b="1" dirty="0" smtClean="0">
                <a:solidFill>
                  <a:schemeClr val="bg1"/>
                </a:solidFill>
                <a:latin typeface="Calibri"/>
                <a:cs typeface="Calibri"/>
              </a:rPr>
              <a:t>Using multiple measures of professional practice and student learning</a:t>
            </a:r>
          </a:p>
        </p:txBody>
      </p:sp>
      <p:grpSp>
        <p:nvGrpSpPr>
          <p:cNvPr id="64" name="Group 63"/>
          <p:cNvGrpSpPr/>
          <p:nvPr/>
        </p:nvGrpSpPr>
        <p:grpSpPr>
          <a:xfrm>
            <a:off x="3331634" y="999066"/>
            <a:ext cx="4546600" cy="240499"/>
            <a:chOff x="3331634" y="999066"/>
            <a:chExt cx="4546600" cy="240499"/>
          </a:xfrm>
        </p:grpSpPr>
        <p:cxnSp>
          <p:nvCxnSpPr>
            <p:cNvPr id="60" name="Straight Connector 59"/>
            <p:cNvCxnSpPr/>
            <p:nvPr/>
          </p:nvCxnSpPr>
          <p:spPr>
            <a:xfrm>
              <a:off x="3340101"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7878234" y="999066"/>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3331634" y="1007533"/>
              <a:ext cx="4546600"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749300" y="767034"/>
            <a:ext cx="5613400" cy="3823158"/>
            <a:chOff x="749300" y="767034"/>
            <a:chExt cx="5613400" cy="3823158"/>
          </a:xfrm>
        </p:grpSpPr>
        <p:cxnSp>
          <p:nvCxnSpPr>
            <p:cNvPr id="69" name="Straight Connector 68"/>
            <p:cNvCxnSpPr/>
            <p:nvPr/>
          </p:nvCxnSpPr>
          <p:spPr>
            <a:xfrm>
              <a:off x="2794008" y="1405467"/>
              <a:ext cx="0" cy="13208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4318008" y="1405467"/>
              <a:ext cx="0" cy="123871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371607" y="1471434"/>
              <a:ext cx="0" cy="125483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664197" y="1405467"/>
              <a:ext cx="0" cy="123871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493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Domain 1</a:t>
              </a:r>
              <a:endParaRPr lang="en-US" sz="1600" dirty="0">
                <a:solidFill>
                  <a:srgbClr val="FFFFFF"/>
                </a:solidFill>
                <a:latin typeface="Calibri"/>
                <a:cs typeface="Calibri"/>
              </a:endParaRPr>
            </a:p>
          </p:txBody>
        </p:sp>
        <p:sp>
          <p:nvSpPr>
            <p:cNvPr id="11" name="TextBox 10"/>
            <p:cNvSpPr txBox="1"/>
            <p:nvPr/>
          </p:nvSpPr>
          <p:spPr>
            <a:xfrm>
              <a:off x="21463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Domain 1</a:t>
              </a:r>
              <a:endParaRPr lang="en-US" sz="1600" dirty="0">
                <a:solidFill>
                  <a:srgbClr val="FFFFFF"/>
                </a:solidFill>
                <a:latin typeface="Calibri"/>
                <a:cs typeface="Calibri"/>
              </a:endParaRPr>
            </a:p>
          </p:txBody>
        </p:sp>
        <p:sp>
          <p:nvSpPr>
            <p:cNvPr id="12" name="TextBox 11"/>
            <p:cNvSpPr txBox="1"/>
            <p:nvPr/>
          </p:nvSpPr>
          <p:spPr>
            <a:xfrm>
              <a:off x="35941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Domain 1</a:t>
              </a:r>
              <a:endParaRPr lang="en-US" sz="1600" dirty="0">
                <a:solidFill>
                  <a:srgbClr val="FFFFFF"/>
                </a:solidFill>
                <a:latin typeface="Calibri"/>
                <a:cs typeface="Calibri"/>
              </a:endParaRPr>
            </a:p>
          </p:txBody>
        </p:sp>
        <p:sp>
          <p:nvSpPr>
            <p:cNvPr id="13" name="TextBox 12"/>
            <p:cNvSpPr txBox="1"/>
            <p:nvPr/>
          </p:nvSpPr>
          <p:spPr>
            <a:xfrm>
              <a:off x="5003800" y="1615480"/>
              <a:ext cx="1333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Domain 1</a:t>
              </a:r>
              <a:endParaRPr lang="en-US" sz="1600" dirty="0">
                <a:solidFill>
                  <a:srgbClr val="FFFFFF"/>
                </a:solidFill>
                <a:latin typeface="Calibri"/>
                <a:cs typeface="Calibri"/>
              </a:endParaRPr>
            </a:p>
          </p:txBody>
        </p:sp>
        <p:sp>
          <p:nvSpPr>
            <p:cNvPr id="15" name="TextBox 14"/>
            <p:cNvSpPr txBox="1"/>
            <p:nvPr/>
          </p:nvSpPr>
          <p:spPr>
            <a:xfrm>
              <a:off x="749300" y="2047280"/>
              <a:ext cx="1333500" cy="504412"/>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Planning and Preparation</a:t>
              </a:r>
              <a:endParaRPr lang="en-US" sz="1300" b="1" dirty="0">
                <a:latin typeface="Calibri"/>
                <a:cs typeface="Calibri"/>
              </a:endParaRPr>
            </a:p>
          </p:txBody>
        </p:sp>
        <p:sp>
          <p:nvSpPr>
            <p:cNvPr id="16" name="TextBox 15"/>
            <p:cNvSpPr txBox="1"/>
            <p:nvPr/>
          </p:nvSpPr>
          <p:spPr>
            <a:xfrm>
              <a:off x="2146300" y="2047280"/>
              <a:ext cx="1346200" cy="504412"/>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Classroom Environment</a:t>
              </a:r>
              <a:endParaRPr lang="en-US" sz="1300" b="1" dirty="0">
                <a:latin typeface="Calibri"/>
                <a:cs typeface="Calibri"/>
              </a:endParaRPr>
            </a:p>
          </p:txBody>
        </p:sp>
        <p:sp>
          <p:nvSpPr>
            <p:cNvPr id="17" name="TextBox 16"/>
            <p:cNvSpPr txBox="1"/>
            <p:nvPr/>
          </p:nvSpPr>
          <p:spPr>
            <a:xfrm>
              <a:off x="3594100" y="2010381"/>
              <a:ext cx="1333500" cy="571097"/>
            </a:xfrm>
            <a:prstGeom prst="rect">
              <a:avLst/>
            </a:prstGeom>
            <a:solidFill>
              <a:srgbClr val="C0B777"/>
            </a:solidFill>
          </p:spPr>
          <p:txBody>
            <a:bodyPr wrap="square" tIns="182880" bIns="182880" rtlCol="0" anchor="ctr" anchorCtr="0">
              <a:spAutoFit/>
            </a:bodyPr>
            <a:lstStyle/>
            <a:p>
              <a:pPr algn="ctr">
                <a:lnSpc>
                  <a:spcPts val="1600"/>
                </a:lnSpc>
              </a:pPr>
              <a:r>
                <a:rPr lang="en-US" sz="1300" b="1" dirty="0" smtClean="0">
                  <a:latin typeface="Calibri"/>
                  <a:cs typeface="Calibri"/>
                </a:rPr>
                <a:t>Instruction</a:t>
              </a:r>
            </a:p>
          </p:txBody>
        </p:sp>
        <p:sp>
          <p:nvSpPr>
            <p:cNvPr id="18" name="TextBox 17"/>
            <p:cNvSpPr txBox="1"/>
            <p:nvPr/>
          </p:nvSpPr>
          <p:spPr>
            <a:xfrm>
              <a:off x="5029200" y="2047280"/>
              <a:ext cx="1308100" cy="492443"/>
            </a:xfrm>
            <a:prstGeom prst="rect">
              <a:avLst/>
            </a:prstGeom>
            <a:solidFill>
              <a:srgbClr val="C0B777"/>
            </a:solidFill>
          </p:spPr>
          <p:txBody>
            <a:bodyPr wrap="square" rtlCol="0">
              <a:spAutoFit/>
            </a:bodyPr>
            <a:lstStyle/>
            <a:p>
              <a:pPr algn="ctr">
                <a:lnSpc>
                  <a:spcPts val="1600"/>
                </a:lnSpc>
              </a:pPr>
              <a:r>
                <a:rPr lang="en-US" sz="1300" b="1" dirty="0" smtClean="0">
                  <a:latin typeface="Calibri"/>
                  <a:cs typeface="Calibri"/>
                </a:rPr>
                <a:t>Professional Responsibilities</a:t>
              </a:r>
              <a:endParaRPr lang="en-US" sz="1300" b="1" dirty="0">
                <a:latin typeface="Calibri"/>
                <a:cs typeface="Calibri"/>
              </a:endParaRPr>
            </a:p>
          </p:txBody>
        </p:sp>
        <p:sp>
          <p:nvSpPr>
            <p:cNvPr id="20" name="TextBox 19"/>
            <p:cNvSpPr txBox="1"/>
            <p:nvPr/>
          </p:nvSpPr>
          <p:spPr>
            <a:xfrm>
              <a:off x="749300" y="2644180"/>
              <a:ext cx="5613400" cy="1349087"/>
            </a:xfrm>
            <a:prstGeom prst="rect">
              <a:avLst/>
            </a:prstGeom>
            <a:solidFill>
              <a:srgbClr val="C0B777"/>
            </a:solidFill>
          </p:spPr>
          <p:txBody>
            <a:bodyPr wrap="square" rtlCol="0">
              <a:spAutoFit/>
            </a:bodyPr>
            <a:lstStyle/>
            <a:p>
              <a:pPr marL="177800" indent="-177800" algn="ctr">
                <a:lnSpc>
                  <a:spcPct val="200000"/>
                </a:lnSpc>
                <a:buFont typeface="Arial"/>
                <a:buChar char="•"/>
              </a:pPr>
              <a:r>
                <a:rPr lang="en-US" sz="1400" b="1" dirty="0" smtClean="0">
                  <a:latin typeface="Calibri"/>
                  <a:cs typeface="Calibri"/>
                </a:rPr>
                <a:t>Classroom Observations and Evidence of Effective Practice</a:t>
              </a:r>
              <a:endParaRPr lang="en-US" sz="1200" b="1" dirty="0" smtClean="0">
                <a:latin typeface="Calibri"/>
                <a:cs typeface="Calibri"/>
              </a:endParaRPr>
            </a:p>
            <a:p>
              <a:pPr marL="177800" indent="-177800" algn="ctr">
                <a:lnSpc>
                  <a:spcPct val="200000"/>
                </a:lnSpc>
                <a:buFont typeface="Arial"/>
                <a:buChar char="•"/>
              </a:pPr>
              <a:r>
                <a:rPr lang="en-US" sz="1400" b="1" dirty="0" smtClean="0">
                  <a:latin typeface="Calibri"/>
                  <a:cs typeface="Calibri"/>
                </a:rPr>
                <a:t>Components from Each of the 4 Domains</a:t>
              </a:r>
            </a:p>
            <a:p>
              <a:pPr marL="177800" indent="-177800" algn="ctr">
                <a:lnSpc>
                  <a:spcPct val="200000"/>
                </a:lnSpc>
                <a:buFont typeface="Arial"/>
                <a:buChar char="•"/>
              </a:pPr>
              <a:r>
                <a:rPr lang="en-US" sz="1400" b="1" dirty="0" smtClean="0">
                  <a:latin typeface="Calibri"/>
                  <a:cs typeface="Calibri"/>
                </a:rPr>
                <a:t>At Least 8 Components Chosen Based on District or School Priorities</a:t>
              </a:r>
              <a:endParaRPr lang="en-US" sz="1400" b="1" dirty="0">
                <a:latin typeface="Calibri"/>
                <a:cs typeface="Calibri"/>
              </a:endParaRPr>
            </a:p>
          </p:txBody>
        </p:sp>
        <p:sp>
          <p:nvSpPr>
            <p:cNvPr id="8" name="TextBox 7"/>
            <p:cNvSpPr txBox="1"/>
            <p:nvPr/>
          </p:nvSpPr>
          <p:spPr>
            <a:xfrm>
              <a:off x="749300" y="1132880"/>
              <a:ext cx="5588000" cy="353943"/>
            </a:xfrm>
            <a:prstGeom prst="rect">
              <a:avLst/>
            </a:prstGeom>
            <a:solidFill>
              <a:srgbClr val="990000"/>
            </a:solidFill>
          </p:spPr>
          <p:txBody>
            <a:bodyPr wrap="square" rtlCol="0">
              <a:spAutoFit/>
            </a:bodyPr>
            <a:lstStyle/>
            <a:p>
              <a:pPr algn="ctr"/>
              <a:r>
                <a:rPr lang="en-US" sz="1700" b="1" dirty="0" smtClean="0">
                  <a:solidFill>
                    <a:srgbClr val="FFFFFF"/>
                  </a:solidFill>
                  <a:latin typeface="Calibri"/>
                  <a:cs typeface="Calibri"/>
                </a:rPr>
                <a:t>South Dakota Framework for Teaching</a:t>
              </a:r>
              <a:endParaRPr lang="en-US" sz="1700" b="1" dirty="0">
                <a:solidFill>
                  <a:srgbClr val="FFFFFF"/>
                </a:solidFill>
                <a:latin typeface="Calibri"/>
                <a:cs typeface="Calibri"/>
              </a:endParaRPr>
            </a:p>
          </p:txBody>
        </p:sp>
        <p:cxnSp>
          <p:nvCxnSpPr>
            <p:cNvPr id="56" name="Straight Connector 55"/>
            <p:cNvCxnSpPr/>
            <p:nvPr/>
          </p:nvCxnSpPr>
          <p:spPr>
            <a:xfrm>
              <a:off x="4559301" y="767034"/>
              <a:ext cx="0" cy="24049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749300" y="4251638"/>
              <a:ext cx="5613400" cy="338554"/>
            </a:xfrm>
            <a:prstGeom prst="rect">
              <a:avLst/>
            </a:prstGeom>
            <a:solidFill>
              <a:srgbClr val="FFFFFF"/>
            </a:solidFill>
            <a:ln>
              <a:solidFill>
                <a:srgbClr val="FF0000"/>
              </a:solidFill>
            </a:ln>
          </p:spPr>
          <p:txBody>
            <a:bodyPr wrap="square" rtlCol="0">
              <a:spAutoFit/>
            </a:bodyPr>
            <a:lstStyle/>
            <a:p>
              <a:pPr algn="ctr"/>
              <a:r>
                <a:rPr lang="en-US" sz="1600" b="1" dirty="0" smtClean="0">
                  <a:solidFill>
                    <a:srgbClr val="800000"/>
                  </a:solidFill>
                  <a:latin typeface="Calibri"/>
                  <a:cs typeface="Calibri"/>
                </a:rPr>
                <a:t>Professional Practice Rating</a:t>
              </a:r>
              <a:endParaRPr lang="en-US" sz="1600" b="1" dirty="0">
                <a:solidFill>
                  <a:srgbClr val="800000"/>
                </a:solidFill>
                <a:latin typeface="Calibri"/>
                <a:cs typeface="Calibri"/>
              </a:endParaRPr>
            </a:p>
          </p:txBody>
        </p:sp>
        <p:sp>
          <p:nvSpPr>
            <p:cNvPr id="44" name="Down Arrow 43"/>
            <p:cNvSpPr/>
            <p:nvPr/>
          </p:nvSpPr>
          <p:spPr>
            <a:xfrm>
              <a:off x="3107765" y="3953550"/>
              <a:ext cx="1105647" cy="298088"/>
            </a:xfrm>
            <a:prstGeom prst="down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alibri"/>
                <a:cs typeface="Calibri"/>
              </a:endParaRPr>
            </a:p>
          </p:txBody>
        </p:sp>
      </p:grpSp>
      <p:sp>
        <p:nvSpPr>
          <p:cNvPr id="32" name="TextBox 31"/>
          <p:cNvSpPr txBox="1"/>
          <p:nvPr/>
        </p:nvSpPr>
        <p:spPr>
          <a:xfrm>
            <a:off x="767202" y="6373659"/>
            <a:ext cx="2397736"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Below Expectations</a:t>
            </a:r>
            <a:endParaRPr lang="en-US" sz="1600" dirty="0">
              <a:solidFill>
                <a:schemeClr val="bg1"/>
              </a:solidFill>
              <a:latin typeface="Calibri"/>
              <a:cs typeface="Calibri"/>
            </a:endParaRPr>
          </a:p>
        </p:txBody>
      </p:sp>
      <p:sp>
        <p:nvSpPr>
          <p:cNvPr id="33" name="TextBox 32"/>
          <p:cNvSpPr txBox="1"/>
          <p:nvPr/>
        </p:nvSpPr>
        <p:spPr>
          <a:xfrm>
            <a:off x="3435419" y="6373659"/>
            <a:ext cx="2519724"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Meets Expectations</a:t>
            </a:r>
            <a:endParaRPr lang="en-US" sz="1600" dirty="0">
              <a:solidFill>
                <a:schemeClr val="bg1"/>
              </a:solidFill>
              <a:latin typeface="Calibri"/>
              <a:cs typeface="Calibri"/>
            </a:endParaRPr>
          </a:p>
        </p:txBody>
      </p:sp>
      <p:sp>
        <p:nvSpPr>
          <p:cNvPr id="36" name="TextBox 35"/>
          <p:cNvSpPr txBox="1"/>
          <p:nvPr/>
        </p:nvSpPr>
        <p:spPr>
          <a:xfrm>
            <a:off x="6101456" y="6373659"/>
            <a:ext cx="2474578" cy="304357"/>
          </a:xfrm>
          <a:prstGeom prst="rect">
            <a:avLst/>
          </a:prstGeom>
          <a:solidFill>
            <a:srgbClr val="660000"/>
          </a:solidFill>
        </p:spPr>
        <p:txBody>
          <a:bodyPr wrap="square" rtlCol="0">
            <a:spAutoFit/>
          </a:bodyPr>
          <a:lstStyle/>
          <a:p>
            <a:pPr algn="ctr">
              <a:lnSpc>
                <a:spcPts val="1600"/>
              </a:lnSpc>
            </a:pPr>
            <a:r>
              <a:rPr lang="en-US" sz="1600" dirty="0" smtClean="0">
                <a:solidFill>
                  <a:schemeClr val="bg1"/>
                </a:solidFill>
                <a:latin typeface="Calibri"/>
                <a:cs typeface="Calibri"/>
              </a:rPr>
              <a:t>Exceeds Expectations</a:t>
            </a:r>
            <a:endParaRPr lang="en-US" sz="1600" dirty="0">
              <a:solidFill>
                <a:schemeClr val="bg1"/>
              </a:solidFill>
              <a:latin typeface="Calibri"/>
              <a:cs typeface="Calibri"/>
            </a:endParaRPr>
          </a:p>
        </p:txBody>
      </p:sp>
      <p:cxnSp>
        <p:nvCxnSpPr>
          <p:cNvPr id="48" name="Straight Arrow Connector 47"/>
          <p:cNvCxnSpPr/>
          <p:nvPr/>
        </p:nvCxnSpPr>
        <p:spPr>
          <a:xfrm>
            <a:off x="1847372" y="6119130"/>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4687509" y="6120127"/>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a:off x="7463369" y="6119130"/>
            <a:ext cx="0" cy="254529"/>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767202" y="5848312"/>
            <a:ext cx="7843398" cy="338554"/>
          </a:xfrm>
          <a:prstGeom prst="rect">
            <a:avLst/>
          </a:prstGeom>
          <a:solidFill>
            <a:srgbClr val="FFFFFF"/>
          </a:solidFill>
          <a:ln>
            <a:solidFill>
              <a:srgbClr val="660000"/>
            </a:solidFill>
          </a:ln>
        </p:spPr>
        <p:txBody>
          <a:bodyPr wrap="square" rtlCol="0">
            <a:spAutoFit/>
          </a:bodyPr>
          <a:lstStyle/>
          <a:p>
            <a:pPr algn="ctr"/>
            <a:r>
              <a:rPr lang="en-US" sz="1600" b="1" dirty="0" smtClean="0">
                <a:solidFill>
                  <a:srgbClr val="660000"/>
                </a:solidFill>
                <a:latin typeface="Calibri"/>
                <a:cs typeface="Calibri"/>
              </a:rPr>
              <a:t>Differentiated Performance Categories</a:t>
            </a:r>
          </a:p>
        </p:txBody>
      </p:sp>
      <p:cxnSp>
        <p:nvCxnSpPr>
          <p:cNvPr id="99" name="Straight Arrow Connector 98"/>
          <p:cNvCxnSpPr/>
          <p:nvPr/>
        </p:nvCxnSpPr>
        <p:spPr>
          <a:xfrm>
            <a:off x="4679950" y="5701167"/>
            <a:ext cx="8951" cy="155613"/>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6642100" y="1145580"/>
            <a:ext cx="1968500" cy="3444612"/>
            <a:chOff x="6642100" y="1145580"/>
            <a:chExt cx="1968500" cy="3444612"/>
          </a:xfrm>
        </p:grpSpPr>
        <p:grpSp>
          <p:nvGrpSpPr>
            <p:cNvPr id="3" name="Group 2"/>
            <p:cNvGrpSpPr/>
            <p:nvPr/>
          </p:nvGrpSpPr>
          <p:grpSpPr>
            <a:xfrm>
              <a:off x="6642100" y="1145580"/>
              <a:ext cx="1968500" cy="3444612"/>
              <a:chOff x="6642100" y="1145580"/>
              <a:chExt cx="1968500" cy="3444612"/>
            </a:xfrm>
          </p:grpSpPr>
          <p:sp>
            <p:nvSpPr>
              <p:cNvPr id="9" name="TextBox 8"/>
              <p:cNvSpPr txBox="1"/>
              <p:nvPr/>
            </p:nvSpPr>
            <p:spPr>
              <a:xfrm>
                <a:off x="6642100" y="1145580"/>
                <a:ext cx="1968500" cy="353943"/>
              </a:xfrm>
              <a:prstGeom prst="rect">
                <a:avLst/>
              </a:prstGeom>
              <a:solidFill>
                <a:srgbClr val="990000"/>
              </a:solidFill>
            </p:spPr>
            <p:txBody>
              <a:bodyPr wrap="square" rtlCol="0">
                <a:spAutoFit/>
              </a:bodyPr>
              <a:lstStyle/>
              <a:p>
                <a:pPr algn="ctr"/>
                <a:r>
                  <a:rPr lang="en-US" sz="1700" dirty="0" smtClean="0">
                    <a:solidFill>
                      <a:srgbClr val="FFFFFF"/>
                    </a:solidFill>
                    <a:latin typeface="Calibri"/>
                    <a:cs typeface="Calibri"/>
                  </a:rPr>
                  <a:t>Student Growth</a:t>
                </a:r>
                <a:endParaRPr lang="en-US" sz="1700" dirty="0">
                  <a:solidFill>
                    <a:srgbClr val="FFFFFF"/>
                  </a:solidFill>
                  <a:latin typeface="Calibri"/>
                  <a:cs typeface="Calibri"/>
                </a:endParaRPr>
              </a:p>
            </p:txBody>
          </p:sp>
          <p:sp>
            <p:nvSpPr>
              <p:cNvPr id="14" name="TextBox 13"/>
              <p:cNvSpPr txBox="1"/>
              <p:nvPr/>
            </p:nvSpPr>
            <p:spPr>
              <a:xfrm>
                <a:off x="6642100" y="1615480"/>
                <a:ext cx="1968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SLOs</a:t>
                </a:r>
                <a:endParaRPr lang="en-US" sz="1600" dirty="0">
                  <a:solidFill>
                    <a:srgbClr val="FFFFFF"/>
                  </a:solidFill>
                  <a:latin typeface="Calibri"/>
                  <a:cs typeface="Calibri"/>
                </a:endParaRPr>
              </a:p>
            </p:txBody>
          </p:sp>
          <p:sp>
            <p:nvSpPr>
              <p:cNvPr id="29" name="TextBox 28"/>
              <p:cNvSpPr txBox="1"/>
              <p:nvPr/>
            </p:nvSpPr>
            <p:spPr>
              <a:xfrm>
                <a:off x="6642100" y="4251638"/>
                <a:ext cx="1968500" cy="338554"/>
              </a:xfrm>
              <a:prstGeom prst="rect">
                <a:avLst/>
              </a:prstGeom>
              <a:solidFill>
                <a:srgbClr val="FFFFFF"/>
              </a:solidFill>
              <a:ln>
                <a:solidFill>
                  <a:srgbClr val="FF0000"/>
                </a:solidFill>
              </a:ln>
            </p:spPr>
            <p:txBody>
              <a:bodyPr wrap="square" rtlCol="0">
                <a:spAutoFit/>
              </a:bodyPr>
              <a:lstStyle/>
              <a:p>
                <a:pPr algn="ctr"/>
                <a:r>
                  <a:rPr lang="en-US" sz="1600" b="1" dirty="0" smtClean="0">
                    <a:solidFill>
                      <a:srgbClr val="800000"/>
                    </a:solidFill>
                    <a:latin typeface="Calibri"/>
                    <a:cs typeface="Calibri"/>
                  </a:rPr>
                  <a:t>Growth Rating</a:t>
                </a:r>
                <a:endParaRPr lang="en-US" sz="1600" b="1" dirty="0">
                  <a:solidFill>
                    <a:srgbClr val="800000"/>
                  </a:solidFill>
                  <a:latin typeface="Calibri"/>
                  <a:cs typeface="Calibri"/>
                </a:endParaRPr>
              </a:p>
            </p:txBody>
          </p:sp>
          <p:sp>
            <p:nvSpPr>
              <p:cNvPr id="91" name="Down Arrow 90"/>
              <p:cNvSpPr/>
              <p:nvPr/>
            </p:nvSpPr>
            <p:spPr>
              <a:xfrm>
                <a:off x="7033879" y="3953550"/>
                <a:ext cx="1105647" cy="298088"/>
              </a:xfrm>
              <a:prstGeom prst="down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alibri"/>
                  <a:cs typeface="Calibri"/>
                </a:endParaRPr>
              </a:p>
            </p:txBody>
          </p:sp>
        </p:grpSp>
        <p:grpSp>
          <p:nvGrpSpPr>
            <p:cNvPr id="46" name="Group 45"/>
            <p:cNvGrpSpPr/>
            <p:nvPr/>
          </p:nvGrpSpPr>
          <p:grpSpPr>
            <a:xfrm>
              <a:off x="6642100" y="1615480"/>
              <a:ext cx="1968500" cy="2346920"/>
              <a:chOff x="6642100" y="1615480"/>
              <a:chExt cx="1968500" cy="2091849"/>
            </a:xfrm>
          </p:grpSpPr>
          <p:sp>
            <p:nvSpPr>
              <p:cNvPr id="47" name="TextBox 46"/>
              <p:cNvSpPr txBox="1"/>
              <p:nvPr/>
            </p:nvSpPr>
            <p:spPr>
              <a:xfrm>
                <a:off x="6642100" y="1615480"/>
                <a:ext cx="1968500" cy="304357"/>
              </a:xfrm>
              <a:prstGeom prst="rect">
                <a:avLst/>
              </a:prstGeom>
              <a:solidFill>
                <a:srgbClr val="804000"/>
              </a:solidFill>
            </p:spPr>
            <p:txBody>
              <a:bodyPr wrap="square" rtlCol="0">
                <a:spAutoFit/>
              </a:bodyPr>
              <a:lstStyle/>
              <a:p>
                <a:pPr algn="ctr">
                  <a:lnSpc>
                    <a:spcPts val="1600"/>
                  </a:lnSpc>
                </a:pPr>
                <a:r>
                  <a:rPr lang="en-US" sz="1600" dirty="0" smtClean="0">
                    <a:solidFill>
                      <a:srgbClr val="FFFFFF"/>
                    </a:solidFill>
                    <a:latin typeface="Calibri"/>
                    <a:cs typeface="Calibri"/>
                  </a:rPr>
                  <a:t>SLOs</a:t>
                </a:r>
                <a:endParaRPr lang="en-US" sz="1600" dirty="0">
                  <a:solidFill>
                    <a:srgbClr val="FFFFFF"/>
                  </a:solidFill>
                  <a:latin typeface="Calibri"/>
                  <a:cs typeface="Calibri"/>
                </a:endParaRPr>
              </a:p>
            </p:txBody>
          </p:sp>
          <p:sp>
            <p:nvSpPr>
              <p:cNvPr id="49" name="TextBox 48"/>
              <p:cNvSpPr txBox="1"/>
              <p:nvPr/>
            </p:nvSpPr>
            <p:spPr>
              <a:xfrm>
                <a:off x="6642100" y="1983780"/>
                <a:ext cx="1968500" cy="1723549"/>
              </a:xfrm>
              <a:prstGeom prst="rect">
                <a:avLst/>
              </a:prstGeom>
              <a:solidFill>
                <a:srgbClr val="C0B777"/>
              </a:solidFill>
            </p:spPr>
            <p:txBody>
              <a:bodyPr wrap="square" rtlCol="0">
                <a:spAutoFit/>
              </a:bodyPr>
              <a:lstStyle/>
              <a:p>
                <a:pPr algn="ctr"/>
                <a:r>
                  <a:rPr lang="en-US" sz="1600" dirty="0" smtClean="0">
                    <a:latin typeface="Calibri"/>
                    <a:cs typeface="Calibri"/>
                  </a:rPr>
                  <a:t>State Assessments</a:t>
                </a:r>
              </a:p>
              <a:p>
                <a:pPr algn="ctr"/>
                <a:r>
                  <a:rPr lang="en-US" sz="1200" dirty="0" smtClean="0">
                    <a:latin typeface="Calibri"/>
                    <a:cs typeface="Calibri"/>
                  </a:rPr>
                  <a:t>(as one measure if available)</a:t>
                </a:r>
              </a:p>
              <a:p>
                <a:pPr algn="ctr"/>
                <a:endParaRPr lang="en-US" sz="1400" dirty="0">
                  <a:latin typeface="Calibri"/>
                  <a:cs typeface="Calibri"/>
                </a:endParaRPr>
              </a:p>
              <a:p>
                <a:pPr algn="ctr"/>
                <a:r>
                  <a:rPr lang="en-US" sz="1600" dirty="0" smtClean="0">
                    <a:latin typeface="Calibri"/>
                    <a:cs typeface="Calibri"/>
                  </a:rPr>
                  <a:t>District Assessments</a:t>
                </a:r>
              </a:p>
              <a:p>
                <a:pPr algn="ctr"/>
                <a:endParaRPr lang="en-US" sz="1600" dirty="0" smtClean="0">
                  <a:latin typeface="Calibri"/>
                  <a:cs typeface="Calibri"/>
                </a:endParaRPr>
              </a:p>
              <a:p>
                <a:pPr algn="ctr"/>
                <a:r>
                  <a:rPr lang="en-US" sz="1600" dirty="0" smtClean="0">
                    <a:latin typeface="Calibri"/>
                    <a:cs typeface="Calibri"/>
                  </a:rPr>
                  <a:t>Evaluator-Approved Assessments</a:t>
                </a:r>
                <a:endParaRPr lang="en-US" sz="1600" dirty="0">
                  <a:latin typeface="Calibri"/>
                  <a:cs typeface="Calibri"/>
                </a:endParaRPr>
              </a:p>
            </p:txBody>
          </p:sp>
        </p:grpSp>
      </p:grpSp>
    </p:spTree>
    <p:extLst>
      <p:ext uri="{BB962C8B-B14F-4D97-AF65-F5344CB8AC3E}">
        <p14:creationId xmlns:p14="http://schemas.microsoft.com/office/powerpoint/2010/main" val="345346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
                                        </p:tgtEl>
                                      </p:cBhvr>
                                      <p:by x="150000" y="150000"/>
                                    </p:animScale>
                                  </p:childTnLst>
                                </p:cTn>
                              </p:par>
                              <p:par>
                                <p:cTn id="7" presetID="6" presetClass="emph" presetSubtype="0" fill="hold" nodeType="withEffect">
                                  <p:stCondLst>
                                    <p:cond delay="0"/>
                                  </p:stCondLst>
                                  <p:childTnLst>
                                    <p:animScale>
                                      <p:cBhvr>
                                        <p:cTn id="8" dur="2000" fill="hold"/>
                                        <p:tgtEl>
                                          <p:spTgt spid="5"/>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Summative Scoring Matrix</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083456015"/>
              </p:ext>
            </p:extLst>
          </p:nvPr>
        </p:nvGraphicFramePr>
        <p:xfrm>
          <a:off x="685800" y="1371600"/>
          <a:ext cx="7645400" cy="3749675"/>
        </p:xfrm>
        <a:graphic>
          <a:graphicData uri="http://schemas.openxmlformats.org/presentationml/2006/ole">
            <mc:AlternateContent xmlns:mc="http://schemas.openxmlformats.org/markup-compatibility/2006">
              <mc:Choice xmlns:v="urn:schemas-microsoft-com:vml" Requires="v">
                <p:oleObj spid="_x0000_s1046" name="Document" r:id="rId5" imgW="6032500" imgH="2959100" progId="Word.Document.12">
                  <p:embed/>
                </p:oleObj>
              </mc:Choice>
              <mc:Fallback>
                <p:oleObj name="Document" r:id="rId5" imgW="6032500" imgH="2959100" progId="Word.Document.12">
                  <p:embed/>
                  <p:pic>
                    <p:nvPicPr>
                      <p:cNvPr id="0" name=""/>
                      <p:cNvPicPr/>
                      <p:nvPr/>
                    </p:nvPicPr>
                    <p:blipFill>
                      <a:blip r:embed="rId6"/>
                      <a:stretch>
                        <a:fillRect/>
                      </a:stretch>
                    </p:blipFill>
                    <p:spPr>
                      <a:xfrm>
                        <a:off x="685800" y="1371600"/>
                        <a:ext cx="7645400" cy="3749675"/>
                      </a:xfrm>
                      <a:prstGeom prst="rect">
                        <a:avLst/>
                      </a:prstGeom>
                    </p:spPr>
                  </p:pic>
                </p:oleObj>
              </mc:Fallback>
            </mc:AlternateContent>
          </a:graphicData>
        </a:graphic>
      </p:graphicFrame>
      <p:sp>
        <p:nvSpPr>
          <p:cNvPr id="5" name="Rectangle 4"/>
          <p:cNvSpPr/>
          <p:nvPr/>
        </p:nvSpPr>
        <p:spPr>
          <a:xfrm>
            <a:off x="990600" y="4800600"/>
            <a:ext cx="5334000" cy="457200"/>
          </a:xfrm>
          <a:prstGeom prst="rect">
            <a:avLst/>
          </a:prstGeom>
          <a:solidFill>
            <a:srgbClr val="692018"/>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Summative Teacher Effectiveness Rating Categories</a:t>
            </a:r>
            <a:endParaRPr lang="en-US" dirty="0"/>
          </a:p>
        </p:txBody>
      </p:sp>
      <p:sp>
        <p:nvSpPr>
          <p:cNvPr id="6" name="Rectangle 5"/>
          <p:cNvSpPr/>
          <p:nvPr/>
        </p:nvSpPr>
        <p:spPr>
          <a:xfrm>
            <a:off x="990600" y="5410200"/>
            <a:ext cx="1600200" cy="457200"/>
          </a:xfrm>
          <a:prstGeom prst="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800"/>
              </a:lnSpc>
            </a:pPr>
            <a:r>
              <a:rPr lang="en-US" dirty="0" smtClean="0">
                <a:solidFill>
                  <a:schemeClr val="tx1"/>
                </a:solidFill>
              </a:rPr>
              <a:t>Below Expectations</a:t>
            </a:r>
            <a:endParaRPr lang="en-US" dirty="0">
              <a:solidFill>
                <a:schemeClr val="tx1"/>
              </a:solidFill>
            </a:endParaRPr>
          </a:p>
        </p:txBody>
      </p:sp>
      <p:sp>
        <p:nvSpPr>
          <p:cNvPr id="7" name="Rectangle 6"/>
          <p:cNvSpPr/>
          <p:nvPr/>
        </p:nvSpPr>
        <p:spPr>
          <a:xfrm>
            <a:off x="2717799" y="5410200"/>
            <a:ext cx="1752600" cy="457200"/>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800"/>
              </a:lnSpc>
            </a:pPr>
            <a:r>
              <a:rPr lang="en-US" dirty="0" smtClean="0">
                <a:solidFill>
                  <a:srgbClr val="000000"/>
                </a:solidFill>
              </a:rPr>
              <a:t>Meets Expectations</a:t>
            </a:r>
            <a:endParaRPr lang="en-US" dirty="0">
              <a:solidFill>
                <a:srgbClr val="000000"/>
              </a:solidFill>
            </a:endParaRPr>
          </a:p>
        </p:txBody>
      </p:sp>
      <p:sp>
        <p:nvSpPr>
          <p:cNvPr id="8" name="Rectangle 7"/>
          <p:cNvSpPr/>
          <p:nvPr/>
        </p:nvSpPr>
        <p:spPr>
          <a:xfrm>
            <a:off x="4572000" y="5410200"/>
            <a:ext cx="1828800" cy="457200"/>
          </a:xfrm>
          <a:prstGeom prst="rect">
            <a:avLst/>
          </a:prstGeom>
          <a:solidFill>
            <a:srgbClr val="1B1A3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800"/>
              </a:lnSpc>
            </a:pPr>
            <a:r>
              <a:rPr lang="en-US" dirty="0" smtClean="0">
                <a:solidFill>
                  <a:schemeClr val="bg1"/>
                </a:solidFill>
              </a:rPr>
              <a:t>Exceeds Expectations</a:t>
            </a:r>
            <a:endParaRPr lang="en-US" dirty="0">
              <a:solidFill>
                <a:schemeClr val="bg1"/>
              </a:solidFill>
            </a:endParaRPr>
          </a:p>
        </p:txBody>
      </p:sp>
      <p:sp>
        <p:nvSpPr>
          <p:cNvPr id="9" name="Rectangle 8"/>
          <p:cNvSpPr/>
          <p:nvPr/>
        </p:nvSpPr>
        <p:spPr>
          <a:xfrm>
            <a:off x="6629400" y="4800600"/>
            <a:ext cx="1828800" cy="1066800"/>
          </a:xfrm>
          <a:prstGeom prst="rect">
            <a:avLst/>
          </a:prstGeom>
          <a:solidFill>
            <a:srgbClr val="1B1A3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800"/>
              </a:lnSpc>
            </a:pPr>
            <a:r>
              <a:rPr lang="en-US" sz="2800" dirty="0" smtClean="0">
                <a:solidFill>
                  <a:schemeClr val="bg1"/>
                </a:solidFill>
              </a:rPr>
              <a:t>Judgment</a:t>
            </a:r>
          </a:p>
          <a:p>
            <a:pPr algn="ctr">
              <a:lnSpc>
                <a:spcPts val="1800"/>
              </a:lnSpc>
            </a:pPr>
            <a:r>
              <a:rPr lang="en-US" sz="1600" dirty="0" smtClean="0">
                <a:solidFill>
                  <a:schemeClr val="bg1"/>
                </a:solidFill>
              </a:rPr>
              <a:t>Rating Subject </a:t>
            </a:r>
          </a:p>
          <a:p>
            <a:pPr algn="ctr">
              <a:lnSpc>
                <a:spcPts val="1800"/>
              </a:lnSpc>
            </a:pPr>
            <a:r>
              <a:rPr lang="en-US" sz="1600" dirty="0" smtClean="0">
                <a:solidFill>
                  <a:schemeClr val="bg1"/>
                </a:solidFill>
              </a:rPr>
              <a:t>to Review</a:t>
            </a:r>
          </a:p>
        </p:txBody>
      </p:sp>
      <p:sp>
        <p:nvSpPr>
          <p:cNvPr id="10" name="Rectangle 9"/>
          <p:cNvSpPr/>
          <p:nvPr/>
        </p:nvSpPr>
        <p:spPr>
          <a:xfrm>
            <a:off x="4388596" y="3244334"/>
            <a:ext cx="366807" cy="369332"/>
          </a:xfrm>
          <a:prstGeom prst="rect">
            <a:avLst/>
          </a:prstGeom>
        </p:spPr>
        <p:txBody>
          <a:bodyPr wrap="none">
            <a:spAutoFit/>
          </a:bodyPr>
          <a:lstStyle/>
          <a:p>
            <a:r>
              <a:rPr lang="en-US" dirty="0">
                <a:latin typeface="Zapf Dingbats"/>
              </a:rPr>
              <a:t>✪</a:t>
            </a:r>
            <a:endParaRPr lang="en-US" dirty="0"/>
          </a:p>
        </p:txBody>
      </p:sp>
      <p:sp>
        <p:nvSpPr>
          <p:cNvPr id="11" name="Rectangle 10"/>
          <p:cNvSpPr/>
          <p:nvPr/>
        </p:nvSpPr>
        <p:spPr>
          <a:xfrm>
            <a:off x="6705600" y="5334000"/>
            <a:ext cx="366807" cy="369332"/>
          </a:xfrm>
          <a:prstGeom prst="rect">
            <a:avLst/>
          </a:prstGeom>
          <a:ln>
            <a:noFill/>
          </a:ln>
        </p:spPr>
        <p:txBody>
          <a:bodyPr wrap="none">
            <a:spAutoFit/>
          </a:bodyPr>
          <a:lstStyle/>
          <a:p>
            <a:r>
              <a:rPr lang="en-US" dirty="0">
                <a:solidFill>
                  <a:srgbClr val="FFFFFF"/>
                </a:solidFill>
                <a:latin typeface="Zapf Dingbats"/>
              </a:rPr>
              <a:t>✪</a:t>
            </a:r>
            <a:endParaRPr lang="en-US" dirty="0">
              <a:solidFill>
                <a:srgbClr val="FFFFFF"/>
              </a:solidFill>
            </a:endParaRPr>
          </a:p>
        </p:txBody>
      </p:sp>
    </p:spTree>
    <p:extLst>
      <p:ext uri="{BB962C8B-B14F-4D97-AF65-F5344CB8AC3E}">
        <p14:creationId xmlns:p14="http://schemas.microsoft.com/office/powerpoint/2010/main" val="31420927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407" y="2057400"/>
            <a:ext cx="3352800" cy="1116106"/>
          </a:xfrm>
        </p:spPr>
        <p:txBody>
          <a:bodyPr/>
          <a:lstStyle/>
          <a:p>
            <a:pPr algn="l"/>
            <a:r>
              <a:rPr lang="en-US" sz="2400" dirty="0" smtClean="0">
                <a:solidFill>
                  <a:srgbClr val="800000"/>
                </a:solidFill>
              </a:rPr>
              <a:t>Student Growth</a:t>
            </a:r>
            <a:endParaRPr lang="en-US" sz="2400" dirty="0">
              <a:solidFill>
                <a:srgbClr val="800000"/>
              </a:solidFill>
            </a:endParaRPr>
          </a:p>
        </p:txBody>
      </p:sp>
      <p:sp>
        <p:nvSpPr>
          <p:cNvPr id="3" name="Content Placeholder 2"/>
          <p:cNvSpPr>
            <a:spLocks noGrp="1"/>
          </p:cNvSpPr>
          <p:nvPr>
            <p:ph idx="1"/>
          </p:nvPr>
        </p:nvSpPr>
        <p:spPr>
          <a:xfrm>
            <a:off x="642407" y="2833175"/>
            <a:ext cx="3548593" cy="3772430"/>
          </a:xfrm>
        </p:spPr>
        <p:txBody>
          <a:bodyPr>
            <a:normAutofit/>
          </a:bodyPr>
          <a:lstStyle/>
          <a:p>
            <a:pPr marL="0" indent="0">
              <a:lnSpc>
                <a:spcPts val="2000"/>
              </a:lnSpc>
              <a:buNone/>
            </a:pPr>
            <a:r>
              <a:rPr lang="en-US" sz="2000" b="1" i="1" u="sng" dirty="0"/>
              <a:t>Student growth </a:t>
            </a:r>
            <a:r>
              <a:rPr lang="en-US" sz="2000" dirty="0"/>
              <a:t>is defined as a positive change in student achievement between two or more points in time. Using a measure of student growth – as opposed to using student achievement results from a single test delivered at a single point in time – is more reflective of the impact an individual teacher has on student learning. </a:t>
            </a:r>
          </a:p>
          <a:p>
            <a:pPr>
              <a:lnSpc>
                <a:spcPts val="2000"/>
              </a:lnSpc>
            </a:pPr>
            <a:endParaRPr lang="en-US" sz="2000" dirty="0"/>
          </a:p>
        </p:txBody>
      </p:sp>
      <p:sp>
        <p:nvSpPr>
          <p:cNvPr id="4" name="Rectangle 3"/>
          <p:cNvSpPr/>
          <p:nvPr/>
        </p:nvSpPr>
        <p:spPr>
          <a:xfrm>
            <a:off x="4724400" y="2286000"/>
            <a:ext cx="3810000" cy="461665"/>
          </a:xfrm>
          <a:prstGeom prst="rect">
            <a:avLst/>
          </a:prstGeom>
        </p:spPr>
        <p:txBody>
          <a:bodyPr wrap="square">
            <a:spAutoFit/>
          </a:bodyPr>
          <a:lstStyle/>
          <a:p>
            <a:r>
              <a:rPr lang="en-US" sz="2400" b="1" dirty="0">
                <a:solidFill>
                  <a:srgbClr val="800000"/>
                </a:solidFill>
              </a:rPr>
              <a:t>Student Learning </a:t>
            </a:r>
            <a:r>
              <a:rPr lang="en-US" sz="2400" b="1" dirty="0" smtClean="0">
                <a:solidFill>
                  <a:srgbClr val="800000"/>
                </a:solidFill>
              </a:rPr>
              <a:t>Objective</a:t>
            </a:r>
            <a:endParaRPr lang="en-US" sz="2400" b="1" dirty="0">
              <a:solidFill>
                <a:srgbClr val="800000"/>
              </a:solidFill>
            </a:endParaRPr>
          </a:p>
        </p:txBody>
      </p:sp>
      <p:sp>
        <p:nvSpPr>
          <p:cNvPr id="5" name="Rectangle 4"/>
          <p:cNvSpPr/>
          <p:nvPr/>
        </p:nvSpPr>
        <p:spPr>
          <a:xfrm>
            <a:off x="4724400" y="2767548"/>
            <a:ext cx="4114800" cy="3435128"/>
          </a:xfrm>
          <a:prstGeom prst="rect">
            <a:avLst/>
          </a:prstGeom>
        </p:spPr>
        <p:txBody>
          <a:bodyPr wrap="square">
            <a:spAutoFit/>
          </a:bodyPr>
          <a:lstStyle/>
          <a:p>
            <a:pPr>
              <a:lnSpc>
                <a:spcPts val="2000"/>
              </a:lnSpc>
            </a:pPr>
            <a:r>
              <a:rPr lang="en-US" sz="2000" b="1" i="1" u="sng" dirty="0"/>
              <a:t>A Student Learning Objective </a:t>
            </a:r>
            <a:r>
              <a:rPr lang="en-US" sz="2000" b="1" dirty="0"/>
              <a:t>is a teacher-­‐driven goal or set of goals that establish expectations for student academic growth over a period of time. The specific, measurable goals must be based on baseline data and represent the most important learning that needs to occur during the instructional period. SLOs are aligned to applicable Common Core, state or national standards, and typically also reflect school or district priorities. </a:t>
            </a:r>
          </a:p>
        </p:txBody>
      </p:sp>
      <p:pic>
        <p:nvPicPr>
          <p:cNvPr id="6" name="Picture 5"/>
          <p:cNvPicPr>
            <a:picLocks noChangeAspect="1"/>
          </p:cNvPicPr>
          <p:nvPr/>
        </p:nvPicPr>
        <p:blipFill>
          <a:blip r:embed="rId3"/>
          <a:stretch>
            <a:fillRect/>
          </a:stretch>
        </p:blipFill>
        <p:spPr>
          <a:xfrm>
            <a:off x="-8467" y="960153"/>
            <a:ext cx="1913467" cy="1478247"/>
          </a:xfrm>
          <a:prstGeom prst="rect">
            <a:avLst/>
          </a:prstGeom>
        </p:spPr>
      </p:pic>
      <p:sp>
        <p:nvSpPr>
          <p:cNvPr id="7" name="TextBox 6"/>
          <p:cNvSpPr txBox="1"/>
          <p:nvPr/>
        </p:nvSpPr>
        <p:spPr>
          <a:xfrm>
            <a:off x="3810000" y="76200"/>
            <a:ext cx="4953000" cy="707886"/>
          </a:xfrm>
          <a:prstGeom prst="rect">
            <a:avLst/>
          </a:prstGeom>
          <a:noFill/>
        </p:spPr>
        <p:txBody>
          <a:bodyPr wrap="square" rtlCol="0">
            <a:spAutoFit/>
          </a:bodyPr>
          <a:lstStyle/>
          <a:p>
            <a:pPr algn="ctr"/>
            <a:r>
              <a:rPr lang="en-US" sz="4000" b="1" dirty="0" smtClean="0">
                <a:solidFill>
                  <a:schemeClr val="bg1"/>
                </a:solidFill>
              </a:rPr>
              <a:t>Let’s Define It!</a:t>
            </a:r>
            <a:endParaRPr lang="en-US" sz="4000" b="1" dirty="0">
              <a:solidFill>
                <a:schemeClr val="bg1"/>
              </a:solidFill>
            </a:endParaRPr>
          </a:p>
        </p:txBody>
      </p:sp>
    </p:spTree>
    <p:extLst>
      <p:ext uri="{BB962C8B-B14F-4D97-AF65-F5344CB8AC3E}">
        <p14:creationId xmlns:p14="http://schemas.microsoft.com/office/powerpoint/2010/main" val="149624823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0"/>
            <a:ext cx="5486400" cy="639762"/>
          </a:xfrm>
        </p:spPr>
        <p:txBody>
          <a:bodyPr/>
          <a:lstStyle/>
          <a:p>
            <a:r>
              <a:rPr lang="en-US" sz="4800" dirty="0" smtClean="0"/>
              <a:t>Why use SLOs?</a:t>
            </a:r>
            <a:endParaRPr lang="en-US" sz="4800" dirty="0"/>
          </a:p>
        </p:txBody>
      </p:sp>
      <p:sp>
        <p:nvSpPr>
          <p:cNvPr id="3" name="Content Placeholder 2"/>
          <p:cNvSpPr>
            <a:spLocks noGrp="1"/>
          </p:cNvSpPr>
          <p:nvPr>
            <p:ph idx="1"/>
          </p:nvPr>
        </p:nvSpPr>
        <p:spPr/>
        <p:txBody>
          <a:bodyPr>
            <a:normAutofit/>
          </a:bodyPr>
          <a:lstStyle/>
          <a:p>
            <a:r>
              <a:rPr lang="en-US" sz="4000" dirty="0" smtClean="0"/>
              <a:t>Reflect Best Practice</a:t>
            </a:r>
          </a:p>
          <a:p>
            <a:r>
              <a:rPr lang="en-US" sz="4000" dirty="0" smtClean="0"/>
              <a:t>Collaborative</a:t>
            </a:r>
          </a:p>
          <a:p>
            <a:r>
              <a:rPr lang="en-US" sz="4000" dirty="0" smtClean="0"/>
              <a:t>Flexible</a:t>
            </a:r>
          </a:p>
          <a:p>
            <a:r>
              <a:rPr lang="en-US" sz="4000" dirty="0" smtClean="0"/>
              <a:t>Focused</a:t>
            </a:r>
          </a:p>
          <a:p>
            <a:pPr marL="0" indent="0">
              <a:buNone/>
            </a:pPr>
            <a:endParaRPr lang="en-US" sz="4000" dirty="0"/>
          </a:p>
        </p:txBody>
      </p:sp>
      <p:pic>
        <p:nvPicPr>
          <p:cNvPr id="4" name="Picture 3"/>
          <p:cNvPicPr>
            <a:picLocks noChangeAspect="1"/>
          </p:cNvPicPr>
          <p:nvPr/>
        </p:nvPicPr>
        <p:blipFill>
          <a:blip r:embed="rId3"/>
          <a:stretch>
            <a:fillRect/>
          </a:stretch>
        </p:blipFill>
        <p:spPr>
          <a:xfrm>
            <a:off x="5410200" y="2819400"/>
            <a:ext cx="3276600" cy="3276600"/>
          </a:xfrm>
          <a:prstGeom prst="rect">
            <a:avLst/>
          </a:prstGeom>
        </p:spPr>
      </p:pic>
    </p:spTree>
    <p:extLst>
      <p:ext uri="{BB962C8B-B14F-4D97-AF65-F5344CB8AC3E}">
        <p14:creationId xmlns:p14="http://schemas.microsoft.com/office/powerpoint/2010/main" val="371035453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76200"/>
            <a:ext cx="5486400" cy="639762"/>
          </a:xfrm>
        </p:spPr>
        <p:txBody>
          <a:bodyPr/>
          <a:lstStyle/>
          <a:p>
            <a:r>
              <a:rPr lang="en-US" sz="4400" dirty="0" smtClean="0"/>
              <a:t>Chunking today</a:t>
            </a:r>
            <a:r>
              <a:rPr lang="en-US" dirty="0" smtClean="0"/>
              <a:t>	</a:t>
            </a: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000" b="90000" l="713" r="97150">
                        <a14:foregroundMark x1="89311" y1="48333" x2="89311" y2="48333"/>
                        <a14:foregroundMark x1="11401" y1="42500" x2="11401" y2="42500"/>
                        <a14:foregroundMark x1="7126" y1="42500" x2="7126" y2="42500"/>
                        <a14:foregroundMark x1="5463" y1="43333" x2="5463" y2="43333"/>
                        <a14:foregroundMark x1="92162" y1="49167" x2="92162" y2="49167"/>
                        <a14:foregroundMark x1="93112" y1="48333" x2="93112" y2="48333"/>
                        <a14:foregroundMark x1="90736" y1="45833" x2="90736" y2="45833"/>
                        <a14:foregroundMark x1="91449" y1="45833" x2="91449" y2="45833"/>
                      </a14:backgroundRemoval>
                    </a14:imgEffect>
                  </a14:imgLayer>
                </a14:imgProps>
              </a:ext>
            </a:extLst>
          </a:blip>
          <a:stretch>
            <a:fillRect/>
          </a:stretch>
        </p:blipFill>
        <p:spPr>
          <a:xfrm>
            <a:off x="1447800" y="5334000"/>
            <a:ext cx="5346700" cy="1524000"/>
          </a:xfrm>
          <a:prstGeom prst="rect">
            <a:avLst/>
          </a:prstGeom>
        </p:spPr>
      </p:pic>
      <p:grpSp>
        <p:nvGrpSpPr>
          <p:cNvPr id="17" name="Group 16"/>
          <p:cNvGrpSpPr/>
          <p:nvPr/>
        </p:nvGrpSpPr>
        <p:grpSpPr>
          <a:xfrm>
            <a:off x="381000" y="1143000"/>
            <a:ext cx="8493126" cy="1143000"/>
            <a:chOff x="381000" y="1143000"/>
            <a:chExt cx="8493126" cy="1143000"/>
          </a:xfrm>
        </p:grpSpPr>
        <p:sp>
          <p:nvSpPr>
            <p:cNvPr id="14" name="Content Placeholder 2"/>
            <p:cNvSpPr txBox="1">
              <a:spLocks/>
            </p:cNvSpPr>
            <p:nvPr/>
          </p:nvSpPr>
          <p:spPr>
            <a:xfrm>
              <a:off x="457200" y="1143000"/>
              <a:ext cx="8416926"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a:t>I know what an SLO is.</a:t>
              </a:r>
            </a:p>
            <a:p>
              <a:pPr lvl="1"/>
              <a:r>
                <a:rPr lang="en-US" sz="2800" dirty="0"/>
                <a:t>I know how SLOs connect to teacher evaluation.</a:t>
              </a:r>
            </a:p>
          </p:txBody>
        </p:sp>
        <p:pic>
          <p:nvPicPr>
            <p:cNvPr id="6" name="Picture 5"/>
            <p:cNvPicPr>
              <a:picLocks noChangeAspect="1"/>
            </p:cNvPicPr>
            <p:nvPr/>
          </p:nvPicPr>
          <p:blipFill>
            <a:blip r:embed="rId4"/>
            <a:stretch>
              <a:fillRect/>
            </a:stretch>
          </p:blipFill>
          <p:spPr>
            <a:xfrm>
              <a:off x="381000" y="1371600"/>
              <a:ext cx="520700" cy="520700"/>
            </a:xfrm>
            <a:prstGeom prst="rect">
              <a:avLst/>
            </a:prstGeom>
          </p:spPr>
        </p:pic>
      </p:grpSp>
      <p:grpSp>
        <p:nvGrpSpPr>
          <p:cNvPr id="21" name="Group 20"/>
          <p:cNvGrpSpPr/>
          <p:nvPr/>
        </p:nvGrpSpPr>
        <p:grpSpPr>
          <a:xfrm>
            <a:off x="381000" y="2514600"/>
            <a:ext cx="8532202" cy="685800"/>
            <a:chOff x="381000" y="2514600"/>
            <a:chExt cx="8532202" cy="685800"/>
          </a:xfrm>
        </p:grpSpPr>
        <p:sp>
          <p:nvSpPr>
            <p:cNvPr id="4" name="Content Placeholder 2"/>
            <p:cNvSpPr txBox="1">
              <a:spLocks/>
            </p:cNvSpPr>
            <p:nvPr/>
          </p:nvSpPr>
          <p:spPr>
            <a:xfrm>
              <a:off x="496276" y="2514601"/>
              <a:ext cx="8416926"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understand the 4 steps of the SLO process.</a:t>
              </a:r>
            </a:p>
          </p:txBody>
        </p:sp>
        <p:pic>
          <p:nvPicPr>
            <p:cNvPr id="7" name="Picture 6"/>
            <p:cNvPicPr>
              <a:picLocks noChangeAspect="1"/>
            </p:cNvPicPr>
            <p:nvPr/>
          </p:nvPicPr>
          <p:blipFill>
            <a:blip r:embed="rId5"/>
            <a:stretch>
              <a:fillRect/>
            </a:stretch>
          </p:blipFill>
          <p:spPr>
            <a:xfrm>
              <a:off x="381000" y="2514600"/>
              <a:ext cx="584200" cy="584200"/>
            </a:xfrm>
            <a:prstGeom prst="rect">
              <a:avLst/>
            </a:prstGeom>
          </p:spPr>
        </p:pic>
      </p:grpSp>
      <p:grpSp>
        <p:nvGrpSpPr>
          <p:cNvPr id="23" name="Group 22"/>
          <p:cNvGrpSpPr/>
          <p:nvPr/>
        </p:nvGrpSpPr>
        <p:grpSpPr>
          <a:xfrm>
            <a:off x="381000" y="4648200"/>
            <a:ext cx="8493126" cy="1020763"/>
            <a:chOff x="381000" y="4648200"/>
            <a:chExt cx="8493126" cy="1020763"/>
          </a:xfrm>
        </p:grpSpPr>
        <p:sp>
          <p:nvSpPr>
            <p:cNvPr id="15" name="Content Placeholder 2"/>
            <p:cNvSpPr txBox="1">
              <a:spLocks/>
            </p:cNvSpPr>
            <p:nvPr/>
          </p:nvSpPr>
          <p:spPr>
            <a:xfrm>
              <a:off x="457200" y="4648200"/>
              <a:ext cx="8416926" cy="1020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can determine if an SLO meets South Dakota criteria.</a:t>
              </a:r>
            </a:p>
            <a:p>
              <a:pPr marL="0" indent="0">
                <a:buNone/>
              </a:pPr>
              <a:endParaRPr lang="en-US" dirty="0"/>
            </a:p>
          </p:txBody>
        </p:sp>
        <p:pic>
          <p:nvPicPr>
            <p:cNvPr id="9" name="Picture 8"/>
            <p:cNvPicPr>
              <a:picLocks noChangeAspect="1"/>
            </p:cNvPicPr>
            <p:nvPr/>
          </p:nvPicPr>
          <p:blipFill>
            <a:blip r:embed="rId6"/>
            <a:stretch>
              <a:fillRect/>
            </a:stretch>
          </p:blipFill>
          <p:spPr>
            <a:xfrm>
              <a:off x="381000" y="4800600"/>
              <a:ext cx="636233" cy="546100"/>
            </a:xfrm>
            <a:prstGeom prst="rect">
              <a:avLst/>
            </a:prstGeom>
          </p:spPr>
        </p:pic>
      </p:grpSp>
      <p:sp>
        <p:nvSpPr>
          <p:cNvPr id="10" name="TextBox 9"/>
          <p:cNvSpPr txBox="1"/>
          <p:nvPr/>
        </p:nvSpPr>
        <p:spPr>
          <a:xfrm>
            <a:off x="1295400" y="1415962"/>
            <a:ext cx="6705600" cy="60187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40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an SLO?</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sp>
        <p:nvSpPr>
          <p:cNvPr id="11" name="TextBox 10"/>
          <p:cNvSpPr txBox="1"/>
          <p:nvPr/>
        </p:nvSpPr>
        <p:spPr>
          <a:xfrm>
            <a:off x="1332524" y="2457938"/>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the process?</a:t>
            </a:r>
          </a:p>
        </p:txBody>
      </p:sp>
      <p:sp>
        <p:nvSpPr>
          <p:cNvPr id="12" name="TextBox 11"/>
          <p:cNvSpPr txBox="1"/>
          <p:nvPr/>
        </p:nvSpPr>
        <p:spPr>
          <a:xfrm>
            <a:off x="1295400" y="4901624"/>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Practice</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grpSp>
        <p:nvGrpSpPr>
          <p:cNvPr id="22" name="Group 21"/>
          <p:cNvGrpSpPr/>
          <p:nvPr/>
        </p:nvGrpSpPr>
        <p:grpSpPr>
          <a:xfrm>
            <a:off x="304800" y="3429000"/>
            <a:ext cx="8627940" cy="1295400"/>
            <a:chOff x="304800" y="3429000"/>
            <a:chExt cx="8627940" cy="1295400"/>
          </a:xfrm>
        </p:grpSpPr>
        <p:pic>
          <p:nvPicPr>
            <p:cNvPr id="8" name="Picture 7"/>
            <p:cNvPicPr>
              <a:picLocks noChangeAspect="1"/>
            </p:cNvPicPr>
            <p:nvPr/>
          </p:nvPicPr>
          <p:blipFill rotWithShape="1">
            <a:blip r:embed="rId7"/>
            <a:srcRect t="17094" r="3820"/>
            <a:stretch/>
          </p:blipFill>
          <p:spPr>
            <a:xfrm>
              <a:off x="304800" y="3657600"/>
              <a:ext cx="736052" cy="821267"/>
            </a:xfrm>
            <a:prstGeom prst="rect">
              <a:avLst/>
            </a:prstGeom>
          </p:spPr>
        </p:pic>
        <p:sp>
          <p:nvSpPr>
            <p:cNvPr id="19" name="Content Placeholder 2"/>
            <p:cNvSpPr txBox="1">
              <a:spLocks/>
            </p:cNvSpPr>
            <p:nvPr/>
          </p:nvSpPr>
          <p:spPr>
            <a:xfrm>
              <a:off x="515814" y="3429000"/>
              <a:ext cx="8416926"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know the components of a SMART goal.</a:t>
              </a:r>
            </a:p>
            <a:p>
              <a:pPr lvl="1"/>
              <a:r>
                <a:rPr lang="en-US" sz="2800" dirty="0"/>
                <a:t>I know how growth ratings are calculated</a:t>
              </a:r>
              <a:r>
                <a:rPr lang="en-US" sz="2800" dirty="0" smtClean="0"/>
                <a:t>.</a:t>
              </a:r>
              <a:endParaRPr lang="en-US" sz="2800" dirty="0"/>
            </a:p>
          </p:txBody>
        </p:sp>
      </p:grpSp>
      <p:sp>
        <p:nvSpPr>
          <p:cNvPr id="18" name="TextBox 17"/>
          <p:cNvSpPr txBox="1"/>
          <p:nvPr/>
        </p:nvSpPr>
        <p:spPr>
          <a:xfrm>
            <a:off x="1375504" y="3644904"/>
            <a:ext cx="6705600" cy="79423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58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How do I write an SLO?</a:t>
            </a:r>
          </a:p>
        </p:txBody>
      </p:sp>
      <p:cxnSp>
        <p:nvCxnSpPr>
          <p:cNvPr id="25" name="Straight Connector 24"/>
          <p:cNvCxnSpPr/>
          <p:nvPr/>
        </p:nvCxnSpPr>
        <p:spPr>
          <a:xfrm flipV="1">
            <a:off x="1524000" y="1676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7657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p:nvPr/>
        </p:nvCxnSpPr>
        <p:spPr>
          <a:xfrm>
            <a:off x="1905000" y="1981200"/>
            <a:ext cx="0" cy="28194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a:stCxn id="9" idx="2"/>
          </p:cNvCxnSpPr>
          <p:nvPr/>
        </p:nvCxnSpPr>
        <p:spPr>
          <a:xfrm>
            <a:off x="6096000" y="1981200"/>
            <a:ext cx="0" cy="28194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 name="Rounded Rectangle 1"/>
          <p:cNvSpPr/>
          <p:nvPr/>
        </p:nvSpPr>
        <p:spPr>
          <a:xfrm>
            <a:off x="381000" y="1371600"/>
            <a:ext cx="3124200" cy="838200"/>
          </a:xfrm>
          <a:prstGeom prst="roundRect">
            <a:avLst/>
          </a:prstGeom>
          <a:gradFill flip="none" rotWithShape="1">
            <a:gsLst>
              <a:gs pos="0">
                <a:srgbClr val="800000"/>
              </a:gs>
              <a:gs pos="100000">
                <a:schemeClr val="tx1"/>
              </a:gs>
            </a:gsLst>
            <a:path path="circle">
              <a:fillToRect l="50000" t="50000" r="50000" b="50000"/>
            </a:path>
            <a:tileRect/>
          </a:gra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3000"/>
              </a:lnSpc>
            </a:pPr>
            <a:r>
              <a:rPr lang="en-US" sz="3200" dirty="0" smtClean="0"/>
              <a:t>SLO Development</a:t>
            </a:r>
            <a:endParaRPr lang="en-US" sz="3200" dirty="0"/>
          </a:p>
        </p:txBody>
      </p:sp>
      <p:sp>
        <p:nvSpPr>
          <p:cNvPr id="6" name="Rounded Rectangle 5"/>
          <p:cNvSpPr/>
          <p:nvPr/>
        </p:nvSpPr>
        <p:spPr>
          <a:xfrm>
            <a:off x="381000" y="2514600"/>
            <a:ext cx="3124200" cy="838200"/>
          </a:xfrm>
          <a:prstGeom prst="roundRect">
            <a:avLst/>
          </a:prstGeom>
          <a:gradFill flip="none" rotWithShape="1">
            <a:gsLst>
              <a:gs pos="0">
                <a:srgbClr val="800000"/>
              </a:gs>
              <a:gs pos="100000">
                <a:schemeClr val="tx1"/>
              </a:gs>
            </a:gsLst>
            <a:path path="circle">
              <a:fillToRect l="50000" t="50000" r="50000" b="50000"/>
            </a:path>
            <a:tileRect/>
          </a:gra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3000"/>
              </a:lnSpc>
            </a:pPr>
            <a:r>
              <a:rPr lang="en-US" sz="3200" dirty="0" smtClean="0"/>
              <a:t>SLO Approval</a:t>
            </a:r>
            <a:endParaRPr lang="en-US" sz="3200" dirty="0"/>
          </a:p>
        </p:txBody>
      </p:sp>
      <p:sp>
        <p:nvSpPr>
          <p:cNvPr id="7" name="Rounded Rectangle 6"/>
          <p:cNvSpPr/>
          <p:nvPr/>
        </p:nvSpPr>
        <p:spPr>
          <a:xfrm>
            <a:off x="381000" y="3615266"/>
            <a:ext cx="3124200" cy="838200"/>
          </a:xfrm>
          <a:prstGeom prst="roundRect">
            <a:avLst/>
          </a:prstGeom>
          <a:gradFill flip="none" rotWithShape="1">
            <a:gsLst>
              <a:gs pos="0">
                <a:srgbClr val="800000"/>
              </a:gs>
              <a:gs pos="100000">
                <a:schemeClr val="tx1"/>
              </a:gs>
            </a:gsLst>
            <a:path path="circle">
              <a:fillToRect l="50000" t="50000" r="50000" b="50000"/>
            </a:path>
            <a:tileRect/>
          </a:gra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3000"/>
              </a:lnSpc>
            </a:pPr>
            <a:r>
              <a:rPr lang="en-US" sz="3200" dirty="0" smtClean="0"/>
              <a:t>Ongoing Communication</a:t>
            </a:r>
            <a:endParaRPr lang="en-US" sz="3200" dirty="0"/>
          </a:p>
        </p:txBody>
      </p:sp>
      <p:sp>
        <p:nvSpPr>
          <p:cNvPr id="8" name="Rounded Rectangle 7"/>
          <p:cNvSpPr/>
          <p:nvPr/>
        </p:nvSpPr>
        <p:spPr>
          <a:xfrm>
            <a:off x="381000" y="4800600"/>
            <a:ext cx="3124200" cy="838200"/>
          </a:xfrm>
          <a:prstGeom prst="roundRect">
            <a:avLst/>
          </a:prstGeom>
          <a:gradFill flip="none" rotWithShape="1">
            <a:gsLst>
              <a:gs pos="0">
                <a:srgbClr val="800000"/>
              </a:gs>
              <a:gs pos="100000">
                <a:schemeClr val="tx1"/>
              </a:gs>
            </a:gsLst>
            <a:path path="circle">
              <a:fillToRect l="50000" t="50000" r="50000" b="50000"/>
            </a:path>
            <a:tileRect/>
          </a:gra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3000"/>
              </a:lnSpc>
            </a:pPr>
            <a:r>
              <a:rPr lang="en-US" sz="3200" dirty="0" smtClean="0"/>
              <a:t>Prepare for Summative</a:t>
            </a:r>
            <a:endParaRPr lang="en-US" sz="3200" dirty="0"/>
          </a:p>
        </p:txBody>
      </p:sp>
      <p:sp>
        <p:nvSpPr>
          <p:cNvPr id="9" name="Rounded Rectangle 8"/>
          <p:cNvSpPr/>
          <p:nvPr/>
        </p:nvSpPr>
        <p:spPr>
          <a:xfrm>
            <a:off x="4114800" y="1447800"/>
            <a:ext cx="3962400" cy="533400"/>
          </a:xfrm>
          <a:prstGeom prst="roundRect">
            <a:avLst/>
          </a:prstGeom>
          <a:solidFill>
            <a:srgbClr val="FFFFFF"/>
          </a:solidFill>
          <a:ln>
            <a:solidFill>
              <a:srgbClr val="800000"/>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ts val="3000"/>
              </a:lnSpc>
            </a:pPr>
            <a:r>
              <a:rPr lang="en-US" sz="2800" b="1" dirty="0" smtClean="0"/>
              <a:t>Answer 4 questions</a:t>
            </a:r>
            <a:endParaRPr lang="en-US" sz="2800" b="1" dirty="0"/>
          </a:p>
        </p:txBody>
      </p:sp>
      <p:sp>
        <p:nvSpPr>
          <p:cNvPr id="10" name="Rounded Rectangle 9"/>
          <p:cNvSpPr/>
          <p:nvPr/>
        </p:nvSpPr>
        <p:spPr>
          <a:xfrm>
            <a:off x="4114800" y="2209800"/>
            <a:ext cx="4038600" cy="685800"/>
          </a:xfrm>
          <a:prstGeom prst="roundRect">
            <a:avLst/>
          </a:prstGeom>
          <a:solidFill>
            <a:schemeClr val="bg2"/>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2400"/>
              </a:lnSpc>
            </a:pPr>
            <a:r>
              <a:rPr lang="en-US" sz="2000" b="1" dirty="0" smtClean="0">
                <a:solidFill>
                  <a:srgbClr val="800000"/>
                </a:solidFill>
              </a:rPr>
              <a:t>Prioritize Learning Content</a:t>
            </a:r>
          </a:p>
          <a:p>
            <a:pPr algn="ctr">
              <a:lnSpc>
                <a:spcPts val="1200"/>
              </a:lnSpc>
            </a:pPr>
            <a:r>
              <a:rPr lang="en-US" sz="1600" b="1" dirty="0" smtClean="0">
                <a:solidFill>
                  <a:srgbClr val="000000"/>
                </a:solidFill>
              </a:rPr>
              <a:t>What do I want my students to be able to know and do?</a:t>
            </a:r>
            <a:endParaRPr lang="en-US" sz="1600" b="1" dirty="0">
              <a:solidFill>
                <a:srgbClr val="000000"/>
              </a:solidFill>
            </a:endParaRPr>
          </a:p>
        </p:txBody>
      </p:sp>
      <p:sp>
        <p:nvSpPr>
          <p:cNvPr id="12" name="Rounded Rectangle 11"/>
          <p:cNvSpPr/>
          <p:nvPr/>
        </p:nvSpPr>
        <p:spPr>
          <a:xfrm>
            <a:off x="4114800" y="2988733"/>
            <a:ext cx="4038600" cy="609600"/>
          </a:xfrm>
          <a:prstGeom prst="roundRect">
            <a:avLst/>
          </a:prstGeom>
          <a:solidFill>
            <a:schemeClr val="bg2"/>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2400"/>
              </a:lnSpc>
            </a:pPr>
            <a:r>
              <a:rPr lang="en-US" sz="2000" b="1" dirty="0" smtClean="0">
                <a:solidFill>
                  <a:srgbClr val="800000"/>
                </a:solidFill>
              </a:rPr>
              <a:t>Analyze data and develop baselines</a:t>
            </a:r>
            <a:endParaRPr lang="en-US" sz="1400" b="1" dirty="0" smtClean="0">
              <a:solidFill>
                <a:srgbClr val="800000"/>
              </a:solidFill>
            </a:endParaRPr>
          </a:p>
          <a:p>
            <a:pPr algn="ctr">
              <a:lnSpc>
                <a:spcPts val="1400"/>
              </a:lnSpc>
            </a:pPr>
            <a:r>
              <a:rPr lang="en-US" sz="1600" b="1" dirty="0" smtClean="0">
                <a:solidFill>
                  <a:srgbClr val="000000"/>
                </a:solidFill>
              </a:rPr>
              <a:t>Where are my students starting?</a:t>
            </a:r>
            <a:endParaRPr lang="en-US" sz="1600" b="1" dirty="0">
              <a:solidFill>
                <a:srgbClr val="000000"/>
              </a:solidFill>
            </a:endParaRPr>
          </a:p>
        </p:txBody>
      </p:sp>
      <p:cxnSp>
        <p:nvCxnSpPr>
          <p:cNvPr id="19" name="Straight Connector 18"/>
          <p:cNvCxnSpPr/>
          <p:nvPr/>
        </p:nvCxnSpPr>
        <p:spPr>
          <a:xfrm>
            <a:off x="3276600" y="1676400"/>
            <a:ext cx="838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4114800" y="3708402"/>
            <a:ext cx="4038600" cy="685800"/>
          </a:xfrm>
          <a:prstGeom prst="roundRect">
            <a:avLst/>
          </a:prstGeom>
          <a:solidFill>
            <a:schemeClr val="bg2"/>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3000"/>
              </a:lnSpc>
            </a:pPr>
            <a:r>
              <a:rPr lang="en-US" sz="2000" b="1" dirty="0" smtClean="0">
                <a:solidFill>
                  <a:srgbClr val="800000"/>
                </a:solidFill>
              </a:rPr>
              <a:t>Select or develop an assessment</a:t>
            </a:r>
            <a:endParaRPr lang="en-US" sz="1400" b="1" dirty="0" smtClean="0">
              <a:solidFill>
                <a:srgbClr val="800000"/>
              </a:solidFill>
            </a:endParaRPr>
          </a:p>
          <a:p>
            <a:pPr algn="ctr">
              <a:lnSpc>
                <a:spcPts val="1400"/>
              </a:lnSpc>
            </a:pPr>
            <a:r>
              <a:rPr lang="en-US" sz="1600" b="1" dirty="0" smtClean="0">
                <a:solidFill>
                  <a:schemeClr val="tx1"/>
                </a:solidFill>
              </a:rPr>
              <a:t>What assessments are available?</a:t>
            </a:r>
          </a:p>
        </p:txBody>
      </p:sp>
      <p:sp>
        <p:nvSpPr>
          <p:cNvPr id="14" name="Rounded Rectangle 13"/>
          <p:cNvSpPr/>
          <p:nvPr/>
        </p:nvSpPr>
        <p:spPr>
          <a:xfrm>
            <a:off x="4114800" y="4555067"/>
            <a:ext cx="4038600" cy="762000"/>
          </a:xfrm>
          <a:prstGeom prst="roundRect">
            <a:avLst/>
          </a:prstGeom>
          <a:solidFill>
            <a:schemeClr val="bg2"/>
          </a:solidFill>
          <a:ln>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600"/>
              </a:lnSpc>
            </a:pPr>
            <a:r>
              <a:rPr lang="en-US" sz="2000" b="1" dirty="0" smtClean="0">
                <a:solidFill>
                  <a:srgbClr val="800000"/>
                </a:solidFill>
              </a:rPr>
              <a:t>Write growth goal</a:t>
            </a:r>
          </a:p>
          <a:p>
            <a:pPr algn="ctr">
              <a:lnSpc>
                <a:spcPts val="1600"/>
              </a:lnSpc>
            </a:pPr>
            <a:r>
              <a:rPr lang="en-US" sz="1600" b="1" dirty="0" smtClean="0">
                <a:solidFill>
                  <a:schemeClr val="tx1"/>
                </a:solidFill>
              </a:rPr>
              <a:t>What can I expect my students to achieve?</a:t>
            </a:r>
            <a:endParaRPr lang="en-US" sz="1600" b="1" dirty="0">
              <a:solidFill>
                <a:schemeClr val="tx1"/>
              </a:solidFill>
            </a:endParaRPr>
          </a:p>
        </p:txBody>
      </p:sp>
      <p:cxnSp>
        <p:nvCxnSpPr>
          <p:cNvPr id="21" name="Elbow Connector 20"/>
          <p:cNvCxnSpPr>
            <a:stCxn id="6" idx="3"/>
            <a:endCxn id="14" idx="2"/>
          </p:cNvCxnSpPr>
          <p:nvPr/>
        </p:nvCxnSpPr>
        <p:spPr>
          <a:xfrm>
            <a:off x="3505200" y="2933700"/>
            <a:ext cx="2628900" cy="2383367"/>
          </a:xfrm>
          <a:prstGeom prst="bentConnector4">
            <a:avLst>
              <a:gd name="adj1" fmla="val 11594"/>
              <a:gd name="adj2" fmla="val 109591"/>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6" name="Title 25"/>
          <p:cNvSpPr>
            <a:spLocks noGrp="1"/>
          </p:cNvSpPr>
          <p:nvPr>
            <p:ph type="title"/>
          </p:nvPr>
        </p:nvSpPr>
        <p:spPr>
          <a:xfrm>
            <a:off x="3505200" y="76200"/>
            <a:ext cx="5486400" cy="639762"/>
          </a:xfrm>
        </p:spPr>
        <p:txBody>
          <a:bodyPr/>
          <a:lstStyle/>
          <a:p>
            <a:r>
              <a:rPr lang="en-US" sz="4800" dirty="0" smtClean="0"/>
              <a:t>The SLO Process</a:t>
            </a:r>
            <a:endParaRPr lang="en-US" sz="4800" dirty="0"/>
          </a:p>
        </p:txBody>
      </p:sp>
      <p:sp>
        <p:nvSpPr>
          <p:cNvPr id="3" name="Oval 2"/>
          <p:cNvSpPr/>
          <p:nvPr/>
        </p:nvSpPr>
        <p:spPr>
          <a:xfrm>
            <a:off x="0" y="685800"/>
            <a:ext cx="3886200" cy="5791200"/>
          </a:xfrm>
          <a:prstGeom prst="ellipse">
            <a:avLst/>
          </a:prstGeom>
          <a:noFill/>
          <a:ln w="762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67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52400"/>
            <a:ext cx="6019800" cy="533400"/>
          </a:xfrm>
        </p:spPr>
        <p:txBody>
          <a:bodyPr/>
          <a:lstStyle/>
          <a:p>
            <a:pPr>
              <a:lnSpc>
                <a:spcPts val="3200"/>
              </a:lnSpc>
            </a:pPr>
            <a:r>
              <a:rPr lang="en-US" sz="3200" dirty="0" smtClean="0"/>
              <a:t>SLOs to Measure </a:t>
            </a:r>
            <a:br>
              <a:rPr lang="en-US" sz="3200" dirty="0" smtClean="0"/>
            </a:br>
            <a:r>
              <a:rPr lang="en-US" sz="3200" dirty="0" smtClean="0"/>
              <a:t>Student Growth</a:t>
            </a:r>
            <a:endParaRPr lang="en-US" sz="3200" dirty="0"/>
          </a:p>
        </p:txBody>
      </p:sp>
      <p:sp>
        <p:nvSpPr>
          <p:cNvPr id="3" name="Content Placeholder 2"/>
          <p:cNvSpPr>
            <a:spLocks noGrp="1"/>
          </p:cNvSpPr>
          <p:nvPr>
            <p:ph idx="1"/>
          </p:nvPr>
        </p:nvSpPr>
        <p:spPr/>
        <p:txBody>
          <a:bodyPr>
            <a:normAutofit/>
          </a:bodyPr>
          <a:lstStyle/>
          <a:p>
            <a:pPr marL="0" indent="0">
              <a:buNone/>
            </a:pPr>
            <a:r>
              <a:rPr lang="en-US" sz="4000" dirty="0" smtClean="0">
                <a:solidFill>
                  <a:srgbClr val="FF0000"/>
                </a:solidFill>
              </a:rPr>
              <a:t>Four Step Process</a:t>
            </a:r>
          </a:p>
          <a:p>
            <a:pPr marL="971550" lvl="1" indent="-742950">
              <a:buFont typeface="+mj-lt"/>
              <a:buAutoNum type="arabicPeriod"/>
            </a:pPr>
            <a:r>
              <a:rPr lang="en-US" sz="3800" b="1" dirty="0" smtClean="0"/>
              <a:t>SLO Development</a:t>
            </a:r>
          </a:p>
          <a:p>
            <a:pPr marL="971550" lvl="1" indent="-742950">
              <a:buFont typeface="+mj-lt"/>
              <a:buAutoNum type="arabicPeriod"/>
            </a:pPr>
            <a:r>
              <a:rPr lang="en-US" sz="3800" dirty="0" smtClean="0"/>
              <a:t>SLO Approval </a:t>
            </a:r>
          </a:p>
          <a:p>
            <a:pPr marL="971550" lvl="1" indent="-742950">
              <a:buFont typeface="+mj-lt"/>
              <a:buAutoNum type="arabicPeriod"/>
            </a:pPr>
            <a:r>
              <a:rPr lang="en-US" sz="3800" dirty="0" smtClean="0"/>
              <a:t>Ongoing Communication</a:t>
            </a:r>
          </a:p>
          <a:p>
            <a:pPr marL="971550" lvl="1" indent="-742950">
              <a:buFont typeface="+mj-lt"/>
              <a:buAutoNum type="arabicPeriod"/>
            </a:pPr>
            <a:r>
              <a:rPr lang="en-US" sz="3800" dirty="0" smtClean="0"/>
              <a:t>Prepare for Summative Conference</a:t>
            </a:r>
            <a:endParaRPr lang="en-US" sz="3800" dirty="0"/>
          </a:p>
        </p:txBody>
      </p:sp>
    </p:spTree>
    <p:extLst>
      <p:ext uri="{BB962C8B-B14F-4D97-AF65-F5344CB8AC3E}">
        <p14:creationId xmlns:p14="http://schemas.microsoft.com/office/powerpoint/2010/main" val="331649486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Teacher SLO Approval</a:t>
            </a:r>
            <a:endParaRPr lang="en-US" sz="4400" dirty="0"/>
          </a:p>
        </p:txBody>
      </p:sp>
      <p:sp>
        <p:nvSpPr>
          <p:cNvPr id="3" name="Content Placeholder 2"/>
          <p:cNvSpPr>
            <a:spLocks noGrp="1"/>
          </p:cNvSpPr>
          <p:nvPr>
            <p:ph idx="1"/>
          </p:nvPr>
        </p:nvSpPr>
        <p:spPr/>
        <p:txBody>
          <a:bodyPr>
            <a:normAutofit fontScale="92500" lnSpcReduction="10000"/>
          </a:bodyPr>
          <a:lstStyle/>
          <a:p>
            <a:r>
              <a:rPr lang="en-US" dirty="0" smtClean="0"/>
              <a:t>Teacher submits a completed SLO process guide to Evaluator </a:t>
            </a:r>
          </a:p>
          <a:p>
            <a:r>
              <a:rPr lang="en-US" dirty="0" smtClean="0"/>
              <a:t>Teachers meets with Evaluator</a:t>
            </a:r>
          </a:p>
          <a:p>
            <a:pPr lvl="1"/>
            <a:r>
              <a:rPr lang="en-US" dirty="0"/>
              <a:t>A</a:t>
            </a:r>
            <a:r>
              <a:rPr lang="en-US" dirty="0" smtClean="0"/>
              <a:t>t least one face to face meeting</a:t>
            </a:r>
          </a:p>
          <a:p>
            <a:pPr lvl="1"/>
            <a:r>
              <a:rPr lang="en-US" dirty="0" smtClean="0"/>
              <a:t>May take place during other evaluation/related meeting</a:t>
            </a:r>
          </a:p>
          <a:p>
            <a:r>
              <a:rPr lang="en-US" dirty="0" smtClean="0"/>
              <a:t>Teacher and Evaluator mutually agree on SLO and approve </a:t>
            </a:r>
            <a:endParaRPr lang="en-US" dirty="0"/>
          </a:p>
        </p:txBody>
      </p:sp>
    </p:spTree>
    <p:extLst>
      <p:ext uri="{BB962C8B-B14F-4D97-AF65-F5344CB8AC3E}">
        <p14:creationId xmlns:p14="http://schemas.microsoft.com/office/powerpoint/2010/main" val="276942498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22238"/>
            <a:ext cx="5486400" cy="639762"/>
          </a:xfrm>
        </p:spPr>
        <p:txBody>
          <a:bodyPr/>
          <a:lstStyle/>
          <a:p>
            <a:r>
              <a:rPr lang="en-US" sz="7200" dirty="0" smtClean="0"/>
              <a:t>Welcome!!</a:t>
            </a:r>
            <a:endParaRPr lang="en-US" sz="7200" dirty="0"/>
          </a:p>
        </p:txBody>
      </p:sp>
      <p:sp>
        <p:nvSpPr>
          <p:cNvPr id="3" name="Content Placeholder 2"/>
          <p:cNvSpPr>
            <a:spLocks noGrp="1"/>
          </p:cNvSpPr>
          <p:nvPr>
            <p:ph idx="1"/>
          </p:nvPr>
        </p:nvSpPr>
        <p:spPr>
          <a:xfrm>
            <a:off x="304800" y="1600200"/>
            <a:ext cx="8229600" cy="4525963"/>
          </a:xfrm>
        </p:spPr>
        <p:txBody>
          <a:bodyPr>
            <a:normAutofit/>
          </a:bodyPr>
          <a:lstStyle/>
          <a:p>
            <a:pPr marL="0" indent="0" algn="ctr">
              <a:lnSpc>
                <a:spcPts val="4000"/>
              </a:lnSpc>
              <a:buNone/>
            </a:pPr>
            <a:r>
              <a:rPr lang="en-US" sz="6000" dirty="0" smtClean="0"/>
              <a:t>New Information </a:t>
            </a:r>
          </a:p>
          <a:p>
            <a:pPr marL="0" indent="0" algn="ctr">
              <a:lnSpc>
                <a:spcPts val="4000"/>
              </a:lnSpc>
              <a:buNone/>
            </a:pPr>
            <a:r>
              <a:rPr lang="en-US" sz="6000" dirty="0" smtClean="0"/>
              <a:t>+</a:t>
            </a:r>
          </a:p>
          <a:p>
            <a:pPr marL="0" indent="0" algn="ctr">
              <a:lnSpc>
                <a:spcPts val="4000"/>
              </a:lnSpc>
              <a:buNone/>
            </a:pPr>
            <a:r>
              <a:rPr lang="en-US" sz="6000" dirty="0" smtClean="0"/>
              <a:t>Practice</a:t>
            </a:r>
          </a:p>
          <a:p>
            <a:pPr marL="0" indent="0" algn="ctr">
              <a:lnSpc>
                <a:spcPts val="4000"/>
              </a:lnSpc>
              <a:buNone/>
            </a:pPr>
            <a:r>
              <a:rPr lang="en-US" sz="6000" dirty="0" smtClean="0"/>
              <a:t>= </a:t>
            </a:r>
          </a:p>
          <a:p>
            <a:pPr marL="0" indent="0" algn="ctr">
              <a:lnSpc>
                <a:spcPts val="4000"/>
              </a:lnSpc>
              <a:buNone/>
            </a:pPr>
            <a:r>
              <a:rPr lang="en-US" sz="6000" dirty="0" smtClean="0"/>
              <a:t>New Learning</a:t>
            </a:r>
          </a:p>
        </p:txBody>
      </p:sp>
      <p:sp>
        <p:nvSpPr>
          <p:cNvPr id="7" name="TextBox 6"/>
          <p:cNvSpPr txBox="1"/>
          <p:nvPr/>
        </p:nvSpPr>
        <p:spPr>
          <a:xfrm>
            <a:off x="4419600" y="5562600"/>
            <a:ext cx="5029200" cy="1186650"/>
          </a:xfrm>
          <a:prstGeom prst="rect">
            <a:avLst/>
          </a:prstGeom>
          <a:noFill/>
        </p:spPr>
        <p:txBody>
          <a:bodyPr wrap="square" rtlCol="0">
            <a:spAutoFit/>
          </a:bodyPr>
          <a:lstStyle/>
          <a:p>
            <a:pPr>
              <a:lnSpc>
                <a:spcPts val="4000"/>
              </a:lnSpc>
            </a:pPr>
            <a:r>
              <a:rPr lang="en-US" sz="6600" dirty="0" err="1">
                <a:latin typeface="Chalkduster"/>
                <a:cs typeface="Chalkduster"/>
              </a:rPr>
              <a:t>l</a:t>
            </a:r>
            <a:r>
              <a:rPr lang="en-US" sz="6600" dirty="0" err="1" smtClean="0">
                <a:latin typeface="Chalkduster"/>
                <a:cs typeface="Chalkduster"/>
              </a:rPr>
              <a:t>ightb</a:t>
            </a:r>
            <a:r>
              <a:rPr lang="en-US" sz="6600" dirty="0" smtClean="0">
                <a:latin typeface="Chalkduster"/>
                <a:cs typeface="Chalkduster"/>
              </a:rPr>
              <a:t> </a:t>
            </a:r>
            <a:r>
              <a:rPr lang="en-US" sz="4000" dirty="0" smtClean="0">
                <a:latin typeface="Chalkduster"/>
                <a:cs typeface="Chalkduster"/>
              </a:rPr>
              <a:t> </a:t>
            </a:r>
            <a:r>
              <a:rPr lang="en-US" sz="6600" dirty="0" err="1" smtClean="0">
                <a:latin typeface="Chalkduster"/>
                <a:cs typeface="Chalkduster"/>
              </a:rPr>
              <a:t>lb</a:t>
            </a:r>
            <a:endParaRPr lang="en-US" sz="6600" dirty="0" smtClean="0">
              <a:latin typeface="Chalkduster"/>
              <a:cs typeface="Chalkduster"/>
            </a:endParaRPr>
          </a:p>
          <a:p>
            <a:pPr>
              <a:lnSpc>
                <a:spcPts val="4000"/>
              </a:lnSpc>
            </a:pPr>
            <a:r>
              <a:rPr lang="en-US" sz="6000" dirty="0" smtClean="0">
                <a:latin typeface="Chalkduster"/>
                <a:cs typeface="Chalkduster"/>
              </a:rPr>
              <a:t>         </a:t>
            </a:r>
          </a:p>
        </p:txBody>
      </p:sp>
      <p:pic>
        <p:nvPicPr>
          <p:cNvPr id="8" name="Picture 7"/>
          <p:cNvPicPr>
            <a:picLocks noChangeAspect="1"/>
          </p:cNvPicPr>
          <p:nvPr/>
        </p:nvPicPr>
        <p:blipFill>
          <a:blip r:embed="rId3"/>
          <a:stretch>
            <a:fillRect/>
          </a:stretch>
        </p:blipFill>
        <p:spPr>
          <a:xfrm>
            <a:off x="6934200" y="4876800"/>
            <a:ext cx="1295399" cy="1301781"/>
          </a:xfrm>
          <a:prstGeom prst="rect">
            <a:avLst/>
          </a:prstGeom>
        </p:spPr>
      </p:pic>
      <p:sp>
        <p:nvSpPr>
          <p:cNvPr id="9" name="TextBox 8"/>
          <p:cNvSpPr txBox="1"/>
          <p:nvPr/>
        </p:nvSpPr>
        <p:spPr>
          <a:xfrm>
            <a:off x="4953000" y="6172200"/>
            <a:ext cx="4191000" cy="658300"/>
          </a:xfrm>
          <a:prstGeom prst="rect">
            <a:avLst/>
          </a:prstGeom>
          <a:noFill/>
        </p:spPr>
        <p:txBody>
          <a:bodyPr wrap="square" rtlCol="0">
            <a:spAutoFit/>
          </a:bodyPr>
          <a:lstStyle/>
          <a:p>
            <a:pPr>
              <a:lnSpc>
                <a:spcPts val="4000"/>
              </a:lnSpc>
            </a:pPr>
            <a:r>
              <a:rPr lang="en-US" sz="5400" dirty="0" smtClean="0">
                <a:solidFill>
                  <a:schemeClr val="tx1">
                    <a:lumMod val="50000"/>
                    <a:lumOff val="50000"/>
                  </a:schemeClr>
                </a:solidFill>
                <a:latin typeface="Chalkduster"/>
                <a:cs typeface="Chalkduster"/>
              </a:rPr>
              <a:t>moments</a:t>
            </a:r>
            <a:endParaRPr lang="en-US" sz="6600" dirty="0">
              <a:solidFill>
                <a:schemeClr val="tx1">
                  <a:lumMod val="50000"/>
                  <a:lumOff val="50000"/>
                </a:schemeClr>
              </a:solidFill>
              <a:latin typeface="Chalkduster"/>
              <a:cs typeface="Chalkduster"/>
            </a:endParaRPr>
          </a:p>
        </p:txBody>
      </p:sp>
    </p:spTree>
    <p:extLst>
      <p:ext uri="{BB962C8B-B14F-4D97-AF65-F5344CB8AC3E}">
        <p14:creationId xmlns:p14="http://schemas.microsoft.com/office/powerpoint/2010/main" val="226669544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Principal SLO Approval</a:t>
            </a:r>
            <a:endParaRPr lang="en-US" sz="4400" dirty="0"/>
          </a:p>
        </p:txBody>
      </p:sp>
      <p:sp>
        <p:nvSpPr>
          <p:cNvPr id="3" name="Content Placeholder 2"/>
          <p:cNvSpPr>
            <a:spLocks noGrp="1"/>
          </p:cNvSpPr>
          <p:nvPr>
            <p:ph idx="1"/>
          </p:nvPr>
        </p:nvSpPr>
        <p:spPr/>
        <p:txBody>
          <a:bodyPr>
            <a:normAutofit fontScale="92500" lnSpcReduction="10000"/>
          </a:bodyPr>
          <a:lstStyle/>
          <a:p>
            <a:r>
              <a:rPr lang="en-US" dirty="0" smtClean="0"/>
              <a:t> Principal meets with Teacher</a:t>
            </a:r>
          </a:p>
          <a:p>
            <a:pPr lvl="1"/>
            <a:r>
              <a:rPr lang="en-US" dirty="0"/>
              <a:t>A</a:t>
            </a:r>
            <a:r>
              <a:rPr lang="en-US" dirty="0" smtClean="0"/>
              <a:t>t least one face to face meeting</a:t>
            </a:r>
          </a:p>
          <a:p>
            <a:pPr lvl="1"/>
            <a:r>
              <a:rPr lang="en-US" dirty="0" smtClean="0"/>
              <a:t>May take place during other evaluation/related meeting</a:t>
            </a:r>
          </a:p>
          <a:p>
            <a:r>
              <a:rPr lang="en-US" dirty="0" smtClean="0"/>
              <a:t>Clearly identify information needed to determine SLO quality (SLO Checklist) including amount and type of data</a:t>
            </a:r>
          </a:p>
          <a:p>
            <a:r>
              <a:rPr lang="en-US" dirty="0" smtClean="0"/>
              <a:t>Identify revision window</a:t>
            </a:r>
            <a:endParaRPr lang="en-US" dirty="0"/>
          </a:p>
        </p:txBody>
      </p:sp>
    </p:spTree>
    <p:extLst>
      <p:ext uri="{BB962C8B-B14F-4D97-AF65-F5344CB8AC3E}">
        <p14:creationId xmlns:p14="http://schemas.microsoft.com/office/powerpoint/2010/main" val="316125918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Prepare for Summative</a:t>
            </a:r>
            <a:endParaRPr lang="en-US" sz="4000" dirty="0"/>
          </a:p>
        </p:txBody>
      </p:sp>
      <p:sp>
        <p:nvSpPr>
          <p:cNvPr id="3" name="Content Placeholder 2"/>
          <p:cNvSpPr>
            <a:spLocks noGrp="1"/>
          </p:cNvSpPr>
          <p:nvPr>
            <p:ph idx="1"/>
          </p:nvPr>
        </p:nvSpPr>
        <p:spPr/>
        <p:txBody>
          <a:bodyPr>
            <a:normAutofit fontScale="92500" lnSpcReduction="10000"/>
          </a:bodyPr>
          <a:lstStyle/>
          <a:p>
            <a:r>
              <a:rPr lang="en-US" dirty="0" smtClean="0"/>
              <a:t>Make sure your principal has adequate time to determine rating prior to your summative meeting.</a:t>
            </a:r>
          </a:p>
          <a:p>
            <a:r>
              <a:rPr lang="en-US" dirty="0" smtClean="0"/>
              <a:t>Teachers: consider self scoring and reflect to guide conversation during summative meeting</a:t>
            </a:r>
          </a:p>
          <a:p>
            <a:r>
              <a:rPr lang="en-US" dirty="0" smtClean="0"/>
              <a:t>Assessment data may be used as evidence/artifacts for Danielson </a:t>
            </a:r>
            <a:endParaRPr lang="en-US" dirty="0"/>
          </a:p>
        </p:txBody>
      </p:sp>
    </p:spTree>
    <p:extLst>
      <p:ext uri="{BB962C8B-B14F-4D97-AF65-F5344CB8AC3E}">
        <p14:creationId xmlns:p14="http://schemas.microsoft.com/office/powerpoint/2010/main" val="12814621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76200"/>
            <a:ext cx="5486400" cy="639762"/>
          </a:xfrm>
        </p:spPr>
        <p:txBody>
          <a:bodyPr/>
          <a:lstStyle/>
          <a:p>
            <a:r>
              <a:rPr lang="en-US" sz="4400" dirty="0" smtClean="0"/>
              <a:t>Chunking today</a:t>
            </a:r>
            <a:r>
              <a:rPr lang="en-US" dirty="0" smtClean="0"/>
              <a:t>	</a:t>
            </a: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000" b="90000" l="713" r="97150">
                        <a14:foregroundMark x1="89311" y1="48333" x2="89311" y2="48333"/>
                        <a14:foregroundMark x1="11401" y1="42500" x2="11401" y2="42500"/>
                        <a14:foregroundMark x1="7126" y1="42500" x2="7126" y2="42500"/>
                        <a14:foregroundMark x1="5463" y1="43333" x2="5463" y2="43333"/>
                        <a14:foregroundMark x1="92162" y1="49167" x2="92162" y2="49167"/>
                        <a14:foregroundMark x1="93112" y1="48333" x2="93112" y2="48333"/>
                        <a14:foregroundMark x1="90736" y1="45833" x2="90736" y2="45833"/>
                        <a14:foregroundMark x1="91449" y1="45833" x2="91449" y2="45833"/>
                      </a14:backgroundRemoval>
                    </a14:imgEffect>
                  </a14:imgLayer>
                </a14:imgProps>
              </a:ext>
            </a:extLst>
          </a:blip>
          <a:stretch>
            <a:fillRect/>
          </a:stretch>
        </p:blipFill>
        <p:spPr>
          <a:xfrm>
            <a:off x="1447800" y="5334000"/>
            <a:ext cx="5346700" cy="1524000"/>
          </a:xfrm>
          <a:prstGeom prst="rect">
            <a:avLst/>
          </a:prstGeom>
        </p:spPr>
      </p:pic>
      <p:grpSp>
        <p:nvGrpSpPr>
          <p:cNvPr id="17" name="Group 16"/>
          <p:cNvGrpSpPr/>
          <p:nvPr/>
        </p:nvGrpSpPr>
        <p:grpSpPr>
          <a:xfrm>
            <a:off x="381000" y="1143000"/>
            <a:ext cx="8493126" cy="1143000"/>
            <a:chOff x="381000" y="1143000"/>
            <a:chExt cx="8493126" cy="1143000"/>
          </a:xfrm>
        </p:grpSpPr>
        <p:sp>
          <p:nvSpPr>
            <p:cNvPr id="14" name="Content Placeholder 2"/>
            <p:cNvSpPr txBox="1">
              <a:spLocks/>
            </p:cNvSpPr>
            <p:nvPr/>
          </p:nvSpPr>
          <p:spPr>
            <a:xfrm>
              <a:off x="457200" y="1143000"/>
              <a:ext cx="8416926"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a:t>I know what an SLO is.</a:t>
              </a:r>
            </a:p>
            <a:p>
              <a:pPr lvl="1"/>
              <a:r>
                <a:rPr lang="en-US" sz="2800" dirty="0"/>
                <a:t>I know how SLOs connect to teacher evaluation.</a:t>
              </a:r>
            </a:p>
          </p:txBody>
        </p:sp>
        <p:pic>
          <p:nvPicPr>
            <p:cNvPr id="6" name="Picture 5"/>
            <p:cNvPicPr>
              <a:picLocks noChangeAspect="1"/>
            </p:cNvPicPr>
            <p:nvPr/>
          </p:nvPicPr>
          <p:blipFill>
            <a:blip r:embed="rId4"/>
            <a:stretch>
              <a:fillRect/>
            </a:stretch>
          </p:blipFill>
          <p:spPr>
            <a:xfrm>
              <a:off x="381000" y="1371600"/>
              <a:ext cx="520700" cy="520700"/>
            </a:xfrm>
            <a:prstGeom prst="rect">
              <a:avLst/>
            </a:prstGeom>
          </p:spPr>
        </p:pic>
      </p:grpSp>
      <p:grpSp>
        <p:nvGrpSpPr>
          <p:cNvPr id="21" name="Group 20"/>
          <p:cNvGrpSpPr/>
          <p:nvPr/>
        </p:nvGrpSpPr>
        <p:grpSpPr>
          <a:xfrm>
            <a:off x="381000" y="2514600"/>
            <a:ext cx="8532202" cy="685800"/>
            <a:chOff x="381000" y="2514600"/>
            <a:chExt cx="8532202" cy="685800"/>
          </a:xfrm>
        </p:grpSpPr>
        <p:sp>
          <p:nvSpPr>
            <p:cNvPr id="4" name="Content Placeholder 2"/>
            <p:cNvSpPr txBox="1">
              <a:spLocks/>
            </p:cNvSpPr>
            <p:nvPr/>
          </p:nvSpPr>
          <p:spPr>
            <a:xfrm>
              <a:off x="496276" y="2514601"/>
              <a:ext cx="8416926"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understand the 4 steps of the SLO process.</a:t>
              </a:r>
            </a:p>
          </p:txBody>
        </p:sp>
        <p:pic>
          <p:nvPicPr>
            <p:cNvPr id="7" name="Picture 6"/>
            <p:cNvPicPr>
              <a:picLocks noChangeAspect="1"/>
            </p:cNvPicPr>
            <p:nvPr/>
          </p:nvPicPr>
          <p:blipFill>
            <a:blip r:embed="rId5"/>
            <a:stretch>
              <a:fillRect/>
            </a:stretch>
          </p:blipFill>
          <p:spPr>
            <a:xfrm>
              <a:off x="381000" y="2514600"/>
              <a:ext cx="584200" cy="584200"/>
            </a:xfrm>
            <a:prstGeom prst="rect">
              <a:avLst/>
            </a:prstGeom>
          </p:spPr>
        </p:pic>
      </p:grpSp>
      <p:grpSp>
        <p:nvGrpSpPr>
          <p:cNvPr id="23" name="Group 22"/>
          <p:cNvGrpSpPr/>
          <p:nvPr/>
        </p:nvGrpSpPr>
        <p:grpSpPr>
          <a:xfrm>
            <a:off x="381000" y="4648200"/>
            <a:ext cx="8493126" cy="1020763"/>
            <a:chOff x="381000" y="4648200"/>
            <a:chExt cx="8493126" cy="1020763"/>
          </a:xfrm>
        </p:grpSpPr>
        <p:sp>
          <p:nvSpPr>
            <p:cNvPr id="15" name="Content Placeholder 2"/>
            <p:cNvSpPr txBox="1">
              <a:spLocks/>
            </p:cNvSpPr>
            <p:nvPr/>
          </p:nvSpPr>
          <p:spPr>
            <a:xfrm>
              <a:off x="457200" y="4648200"/>
              <a:ext cx="8416926" cy="1020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can determine if an SLO meets South Dakota criteria.</a:t>
              </a:r>
            </a:p>
            <a:p>
              <a:pPr marL="0" indent="0">
                <a:buNone/>
              </a:pPr>
              <a:endParaRPr lang="en-US" dirty="0"/>
            </a:p>
          </p:txBody>
        </p:sp>
        <p:pic>
          <p:nvPicPr>
            <p:cNvPr id="9" name="Picture 8"/>
            <p:cNvPicPr>
              <a:picLocks noChangeAspect="1"/>
            </p:cNvPicPr>
            <p:nvPr/>
          </p:nvPicPr>
          <p:blipFill>
            <a:blip r:embed="rId6"/>
            <a:stretch>
              <a:fillRect/>
            </a:stretch>
          </p:blipFill>
          <p:spPr>
            <a:xfrm>
              <a:off x="381000" y="4800600"/>
              <a:ext cx="636233" cy="546100"/>
            </a:xfrm>
            <a:prstGeom prst="rect">
              <a:avLst/>
            </a:prstGeom>
          </p:spPr>
        </p:pic>
      </p:grpSp>
      <p:sp>
        <p:nvSpPr>
          <p:cNvPr id="10" name="TextBox 9"/>
          <p:cNvSpPr txBox="1"/>
          <p:nvPr/>
        </p:nvSpPr>
        <p:spPr>
          <a:xfrm>
            <a:off x="1295400" y="1415962"/>
            <a:ext cx="6705600" cy="60187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40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an SLO?</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sp>
        <p:nvSpPr>
          <p:cNvPr id="11" name="TextBox 10"/>
          <p:cNvSpPr txBox="1"/>
          <p:nvPr/>
        </p:nvSpPr>
        <p:spPr>
          <a:xfrm>
            <a:off x="1332524" y="2457938"/>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the process?</a:t>
            </a:r>
          </a:p>
        </p:txBody>
      </p:sp>
      <p:sp>
        <p:nvSpPr>
          <p:cNvPr id="12" name="TextBox 11"/>
          <p:cNvSpPr txBox="1"/>
          <p:nvPr/>
        </p:nvSpPr>
        <p:spPr>
          <a:xfrm>
            <a:off x="1295400" y="4901624"/>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Practice</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grpSp>
        <p:nvGrpSpPr>
          <p:cNvPr id="22" name="Group 21"/>
          <p:cNvGrpSpPr/>
          <p:nvPr/>
        </p:nvGrpSpPr>
        <p:grpSpPr>
          <a:xfrm>
            <a:off x="304800" y="3429000"/>
            <a:ext cx="8627940" cy="1295400"/>
            <a:chOff x="304800" y="3429000"/>
            <a:chExt cx="8627940" cy="1295400"/>
          </a:xfrm>
        </p:grpSpPr>
        <p:pic>
          <p:nvPicPr>
            <p:cNvPr id="8" name="Picture 7"/>
            <p:cNvPicPr>
              <a:picLocks noChangeAspect="1"/>
            </p:cNvPicPr>
            <p:nvPr/>
          </p:nvPicPr>
          <p:blipFill rotWithShape="1">
            <a:blip r:embed="rId7"/>
            <a:srcRect t="17094" r="3820"/>
            <a:stretch/>
          </p:blipFill>
          <p:spPr>
            <a:xfrm>
              <a:off x="304800" y="3657600"/>
              <a:ext cx="736052" cy="821267"/>
            </a:xfrm>
            <a:prstGeom prst="rect">
              <a:avLst/>
            </a:prstGeom>
          </p:spPr>
        </p:pic>
        <p:sp>
          <p:nvSpPr>
            <p:cNvPr id="19" name="Content Placeholder 2"/>
            <p:cNvSpPr txBox="1">
              <a:spLocks/>
            </p:cNvSpPr>
            <p:nvPr/>
          </p:nvSpPr>
          <p:spPr>
            <a:xfrm>
              <a:off x="515814" y="3429000"/>
              <a:ext cx="8416926"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know the components of a SMART goal.</a:t>
              </a:r>
            </a:p>
            <a:p>
              <a:pPr lvl="1"/>
              <a:r>
                <a:rPr lang="en-US" sz="2800" dirty="0"/>
                <a:t>I know how growth ratings are calculated</a:t>
              </a:r>
              <a:r>
                <a:rPr lang="en-US" sz="2800" dirty="0" smtClean="0"/>
                <a:t>.</a:t>
              </a:r>
              <a:endParaRPr lang="en-US" sz="2800" dirty="0"/>
            </a:p>
          </p:txBody>
        </p:sp>
      </p:grpSp>
      <p:sp>
        <p:nvSpPr>
          <p:cNvPr id="18" name="TextBox 17"/>
          <p:cNvSpPr txBox="1"/>
          <p:nvPr/>
        </p:nvSpPr>
        <p:spPr>
          <a:xfrm>
            <a:off x="1375504" y="3644904"/>
            <a:ext cx="6705600" cy="79423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58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How do I write an SLO?</a:t>
            </a:r>
          </a:p>
        </p:txBody>
      </p:sp>
      <p:cxnSp>
        <p:nvCxnSpPr>
          <p:cNvPr id="25" name="Straight Connector 24"/>
          <p:cNvCxnSpPr/>
          <p:nvPr/>
        </p:nvCxnSpPr>
        <p:spPr>
          <a:xfrm flipV="1">
            <a:off x="1524000" y="1676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1295400" y="25908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0320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14800" y="1828800"/>
            <a:ext cx="4800600" cy="2962275"/>
          </a:xfrm>
        </p:spPr>
        <p:txBody>
          <a:bodyPr/>
          <a:lstStyle/>
          <a:p>
            <a: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Brain </a:t>
            </a:r>
            <a:b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Break!!</a:t>
            </a:r>
            <a:endParaRPr lang="en-US" sz="8000" cap="none"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Text Placeholder 4"/>
          <p:cNvSpPr>
            <a:spLocks noGrp="1"/>
          </p:cNvSpPr>
          <p:nvPr>
            <p:ph type="body" idx="1"/>
          </p:nvPr>
        </p:nvSpPr>
        <p:spPr>
          <a:xfrm>
            <a:off x="685800" y="4724400"/>
            <a:ext cx="7772400" cy="1500187"/>
          </a:xfrm>
        </p:spPr>
        <p:txBody>
          <a:bodyPr>
            <a:normAutofit/>
          </a:bodyPr>
          <a:lstStyle/>
          <a:p>
            <a:r>
              <a:rPr lang="en-US" sz="3600" dirty="0" smtClean="0"/>
              <a:t>Walk, Talk, Process </a:t>
            </a:r>
          </a:p>
        </p:txBody>
      </p:sp>
      <p:pic>
        <p:nvPicPr>
          <p:cNvPr id="7" name="Picture 6"/>
          <p:cNvPicPr>
            <a:picLocks noChangeAspect="1"/>
          </p:cNvPicPr>
          <p:nvPr/>
        </p:nvPicPr>
        <p:blipFill>
          <a:blip r:embed="rId2"/>
          <a:stretch>
            <a:fillRect/>
          </a:stretch>
        </p:blipFill>
        <p:spPr>
          <a:xfrm>
            <a:off x="0" y="990600"/>
            <a:ext cx="3657600" cy="3657600"/>
          </a:xfrm>
          <a:prstGeom prst="rect">
            <a:avLst/>
          </a:prstGeom>
        </p:spPr>
      </p:pic>
      <p:sp>
        <p:nvSpPr>
          <p:cNvPr id="8" name="Rectangle 7"/>
          <p:cNvSpPr/>
          <p:nvPr/>
        </p:nvSpPr>
        <p:spPr>
          <a:xfrm>
            <a:off x="4587404" y="990600"/>
            <a:ext cx="4572000" cy="923330"/>
          </a:xfrm>
          <a:prstGeom prst="rect">
            <a:avLst/>
          </a:prstGeom>
        </p:spPr>
        <p:txBody>
          <a:bodyPr>
            <a:spAutoFit/>
          </a:bodyPr>
          <a:lstStyle/>
          <a:p>
            <a:r>
              <a:rPr lang="en-US" u="sng" dirty="0">
                <a:hlinkClick r:id="rId3"/>
              </a:rPr>
              <a:t>http://www.youtube.com/watch?feature=player_detailpage&amp;v=sS_ylsL-Nqg  (6:08)</a:t>
            </a:r>
            <a:endParaRPr lang="en-US" dirty="0"/>
          </a:p>
        </p:txBody>
      </p:sp>
    </p:spTree>
    <p:extLst>
      <p:ext uri="{BB962C8B-B14F-4D97-AF65-F5344CB8AC3E}">
        <p14:creationId xmlns:p14="http://schemas.microsoft.com/office/powerpoint/2010/main" val="124122815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199" y="2819400"/>
            <a:ext cx="4267201" cy="2949575"/>
          </a:xfrm>
        </p:spPr>
        <p:txBody>
          <a:bodyPr/>
          <a:lstStyle/>
          <a:p>
            <a:r>
              <a:rPr lang="en-US" sz="6000" dirty="0" smtClean="0">
                <a:solidFill>
                  <a:srgbClr val="800000"/>
                </a:solidFill>
              </a:rPr>
              <a:t>How do I write an SLO?</a:t>
            </a:r>
            <a:endParaRPr lang="en-US" sz="6000" dirty="0">
              <a:solidFill>
                <a:srgbClr val="800000"/>
              </a:solidFill>
            </a:endParaRPr>
          </a:p>
        </p:txBody>
      </p:sp>
      <p:sp>
        <p:nvSpPr>
          <p:cNvPr id="6" name="Text Placeholder 5"/>
          <p:cNvSpPr>
            <a:spLocks noGrp="1"/>
          </p:cNvSpPr>
          <p:nvPr>
            <p:ph type="body" idx="1"/>
          </p:nvPr>
        </p:nvSpPr>
        <p:spPr>
          <a:xfrm>
            <a:off x="685800" y="1219200"/>
            <a:ext cx="7772400" cy="1500187"/>
          </a:xfrm>
        </p:spPr>
        <p:txBody>
          <a:bodyPr>
            <a:normAutofit/>
          </a:bodyPr>
          <a:lstStyle/>
          <a:p>
            <a:r>
              <a:rPr lang="en-US" sz="4400" dirty="0" smtClean="0"/>
              <a:t>Chunk # </a:t>
            </a:r>
            <a:r>
              <a:rPr lang="en-US" sz="4400" dirty="0"/>
              <a:t>3</a:t>
            </a:r>
          </a:p>
        </p:txBody>
      </p:sp>
      <p:pic>
        <p:nvPicPr>
          <p:cNvPr id="2" name="Picture 1"/>
          <p:cNvPicPr>
            <a:picLocks noChangeAspect="1"/>
          </p:cNvPicPr>
          <p:nvPr/>
        </p:nvPicPr>
        <p:blipFill rotWithShape="1">
          <a:blip r:embed="rId2"/>
          <a:srcRect l="14773" r="15540"/>
          <a:stretch/>
        </p:blipFill>
        <p:spPr>
          <a:xfrm>
            <a:off x="5188856" y="1295400"/>
            <a:ext cx="3628573" cy="5207000"/>
          </a:xfrm>
          <a:prstGeom prst="rect">
            <a:avLst/>
          </a:prstGeom>
        </p:spPr>
      </p:pic>
    </p:spTree>
    <p:extLst>
      <p:ext uri="{BB962C8B-B14F-4D97-AF65-F5344CB8AC3E}">
        <p14:creationId xmlns:p14="http://schemas.microsoft.com/office/powerpoint/2010/main" val="381083490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152400"/>
            <a:ext cx="6019800" cy="533400"/>
          </a:xfrm>
        </p:spPr>
        <p:txBody>
          <a:bodyPr/>
          <a:lstStyle/>
          <a:p>
            <a:pPr>
              <a:lnSpc>
                <a:spcPts val="3200"/>
              </a:lnSpc>
            </a:pPr>
            <a:r>
              <a:rPr lang="en-US" sz="3200" dirty="0" smtClean="0"/>
              <a:t>SLOs to Measure </a:t>
            </a:r>
            <a:br>
              <a:rPr lang="en-US" sz="3200" dirty="0" smtClean="0"/>
            </a:br>
            <a:r>
              <a:rPr lang="en-US" sz="3200" dirty="0" smtClean="0"/>
              <a:t>Student Growth</a:t>
            </a:r>
            <a:endParaRPr lang="en-US" sz="3200" dirty="0"/>
          </a:p>
        </p:txBody>
      </p:sp>
      <p:sp>
        <p:nvSpPr>
          <p:cNvPr id="3" name="Content Placeholder 2"/>
          <p:cNvSpPr>
            <a:spLocks noGrp="1"/>
          </p:cNvSpPr>
          <p:nvPr>
            <p:ph idx="1"/>
          </p:nvPr>
        </p:nvSpPr>
        <p:spPr/>
        <p:txBody>
          <a:bodyPr>
            <a:normAutofit/>
          </a:bodyPr>
          <a:lstStyle/>
          <a:p>
            <a:pPr marL="0" indent="0">
              <a:buNone/>
            </a:pPr>
            <a:r>
              <a:rPr lang="en-US" sz="4000" dirty="0" smtClean="0"/>
              <a:t>Four Step Process</a:t>
            </a:r>
          </a:p>
          <a:p>
            <a:pPr marL="971550" lvl="1" indent="-742950">
              <a:buFont typeface="+mj-lt"/>
              <a:buAutoNum type="arabicPeriod"/>
            </a:pPr>
            <a:r>
              <a:rPr lang="en-US" sz="3800" b="1" dirty="0" smtClean="0">
                <a:solidFill>
                  <a:srgbClr val="FF0000"/>
                </a:solidFill>
              </a:rPr>
              <a:t>SLO Development</a:t>
            </a:r>
          </a:p>
          <a:p>
            <a:pPr marL="971550" lvl="1" indent="-742950">
              <a:buFont typeface="+mj-lt"/>
              <a:buAutoNum type="arabicPeriod"/>
            </a:pPr>
            <a:r>
              <a:rPr lang="en-US" sz="3800" dirty="0" smtClean="0"/>
              <a:t>SLO Approval </a:t>
            </a:r>
          </a:p>
          <a:p>
            <a:pPr marL="971550" lvl="1" indent="-742950">
              <a:buFont typeface="+mj-lt"/>
              <a:buAutoNum type="arabicPeriod"/>
            </a:pPr>
            <a:r>
              <a:rPr lang="en-US" sz="3800" dirty="0" smtClean="0"/>
              <a:t>Ongoing Communication</a:t>
            </a:r>
          </a:p>
          <a:p>
            <a:pPr marL="971550" lvl="1" indent="-742950">
              <a:buFont typeface="+mj-lt"/>
              <a:buAutoNum type="arabicPeriod"/>
            </a:pPr>
            <a:r>
              <a:rPr lang="en-US" sz="3800" dirty="0" smtClean="0"/>
              <a:t>Prepare for Summative Conference</a:t>
            </a:r>
            <a:endParaRPr lang="en-US" sz="3800" dirty="0"/>
          </a:p>
        </p:txBody>
      </p:sp>
    </p:spTree>
    <p:extLst>
      <p:ext uri="{BB962C8B-B14F-4D97-AF65-F5344CB8AC3E}">
        <p14:creationId xmlns:p14="http://schemas.microsoft.com/office/powerpoint/2010/main" val="56337138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Lst>
          </a:blip>
          <a:srcRect r="26614"/>
          <a:stretch/>
        </p:blipFill>
        <p:spPr>
          <a:xfrm>
            <a:off x="0" y="990600"/>
            <a:ext cx="9144000" cy="5562600"/>
          </a:xfrm>
          <a:prstGeom prst="rect">
            <a:avLst/>
          </a:prstGeom>
        </p:spPr>
      </p:pic>
      <p:sp>
        <p:nvSpPr>
          <p:cNvPr id="2" name="Title 1"/>
          <p:cNvSpPr>
            <a:spLocks noGrp="1"/>
          </p:cNvSpPr>
          <p:nvPr>
            <p:ph type="title"/>
          </p:nvPr>
        </p:nvSpPr>
        <p:spPr>
          <a:xfrm>
            <a:off x="3657600" y="-76200"/>
            <a:ext cx="5486400" cy="1116106"/>
          </a:xfrm>
        </p:spPr>
        <p:txBody>
          <a:bodyPr/>
          <a:lstStyle/>
          <a:p>
            <a:pPr>
              <a:lnSpc>
                <a:spcPts val="3400"/>
              </a:lnSpc>
            </a:pPr>
            <a:r>
              <a:rPr lang="en-US" dirty="0">
                <a:solidFill>
                  <a:schemeClr val="bg1"/>
                </a:solidFill>
              </a:rPr>
              <a:t>4</a:t>
            </a:r>
            <a:r>
              <a:rPr lang="en-US" dirty="0" smtClean="0">
                <a:solidFill>
                  <a:schemeClr val="bg1"/>
                </a:solidFill>
              </a:rPr>
              <a:t> Questions to Consider</a:t>
            </a:r>
            <a:endParaRPr lang="en-US" dirty="0">
              <a:solidFill>
                <a:schemeClr val="bg1"/>
              </a:solidFill>
            </a:endParaRPr>
          </a:p>
        </p:txBody>
      </p:sp>
      <p:sp>
        <p:nvSpPr>
          <p:cNvPr id="3" name="Content Placeholder 2"/>
          <p:cNvSpPr>
            <a:spLocks noGrp="1"/>
          </p:cNvSpPr>
          <p:nvPr>
            <p:ph idx="1"/>
          </p:nvPr>
        </p:nvSpPr>
        <p:spPr>
          <a:xfrm>
            <a:off x="457200" y="1600200"/>
            <a:ext cx="8229600" cy="4953000"/>
          </a:xfrm>
        </p:spPr>
        <p:txBody>
          <a:bodyPr>
            <a:normAutofit/>
          </a:bodyPr>
          <a:lstStyle/>
          <a:p>
            <a:pPr marL="742950" indent="-742950">
              <a:buFont typeface="+mj-lt"/>
              <a:buAutoNum type="arabicPeriod"/>
            </a:pPr>
            <a:r>
              <a:rPr lang="en-US" sz="4000" b="1" dirty="0" smtClean="0"/>
              <a:t>What do I want my students </a:t>
            </a:r>
            <a:r>
              <a:rPr lang="en-US" dirty="0" smtClean="0"/>
              <a:t>know</a:t>
            </a:r>
            <a:r>
              <a:rPr lang="en-US" dirty="0"/>
              <a:t> </a:t>
            </a:r>
            <a:r>
              <a:rPr lang="en-US" dirty="0" smtClean="0"/>
              <a:t>and </a:t>
            </a:r>
            <a:r>
              <a:rPr lang="en-US" sz="4000" b="1" dirty="0" smtClean="0"/>
              <a:t>be able to do?</a:t>
            </a:r>
          </a:p>
          <a:p>
            <a:pPr marL="742950" indent="-742950">
              <a:buFont typeface="+mj-lt"/>
              <a:buAutoNum type="arabicPeriod"/>
            </a:pPr>
            <a:r>
              <a:rPr lang="en-US" sz="4000" b="1" dirty="0" smtClean="0"/>
              <a:t>Where are my students starting?</a:t>
            </a:r>
          </a:p>
          <a:p>
            <a:pPr marL="742950" indent="-742950">
              <a:buFont typeface="+mj-lt"/>
              <a:buAutoNum type="arabicPeriod"/>
            </a:pPr>
            <a:r>
              <a:rPr lang="en-US" sz="4000" b="1" dirty="0"/>
              <a:t> </a:t>
            </a:r>
            <a:r>
              <a:rPr lang="en-US" sz="4000" b="1" dirty="0" smtClean="0"/>
              <a:t>What assessments are available?</a:t>
            </a:r>
          </a:p>
          <a:p>
            <a:pPr marL="742950" indent="-742950">
              <a:buFont typeface="+mj-lt"/>
              <a:buAutoNum type="arabicPeriod"/>
            </a:pPr>
            <a:r>
              <a:rPr lang="en-US" sz="4000" b="1" dirty="0" smtClean="0"/>
              <a:t>What can I expect my students to achieve?</a:t>
            </a:r>
          </a:p>
          <a:p>
            <a:pPr marL="742950" indent="-742950">
              <a:buFont typeface="+mj-lt"/>
              <a:buAutoNum type="arabicPeriod"/>
            </a:pPr>
            <a:endParaRPr lang="en-US" sz="4000" b="1" dirty="0" smtClean="0"/>
          </a:p>
        </p:txBody>
      </p:sp>
    </p:spTree>
    <p:extLst>
      <p:ext uri="{BB962C8B-B14F-4D97-AF65-F5344CB8AC3E}">
        <p14:creationId xmlns:p14="http://schemas.microsoft.com/office/powerpoint/2010/main" val="7889331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1438"/>
            <a:ext cx="7467600" cy="1249362"/>
          </a:xfrm>
        </p:spPr>
        <p:txBody>
          <a:bodyPr/>
          <a:lstStyle/>
          <a:p>
            <a:pPr algn="l">
              <a:lnSpc>
                <a:spcPts val="3600"/>
              </a:lnSpc>
            </a:pPr>
            <a:r>
              <a:rPr lang="en-US" dirty="0" smtClean="0">
                <a:solidFill>
                  <a:srgbClr val="800000"/>
                </a:solidFill>
              </a:rPr>
              <a:t>What </a:t>
            </a:r>
            <a:r>
              <a:rPr lang="en-US" dirty="0">
                <a:solidFill>
                  <a:srgbClr val="800000"/>
                </a:solidFill>
              </a:rPr>
              <a:t>do I want my students to </a:t>
            </a:r>
            <a:r>
              <a:rPr lang="en-US" dirty="0" smtClean="0">
                <a:solidFill>
                  <a:srgbClr val="800000"/>
                </a:solidFill>
              </a:rPr>
              <a:t>know and be able to </a:t>
            </a:r>
            <a:r>
              <a:rPr lang="en-US" dirty="0">
                <a:solidFill>
                  <a:srgbClr val="800000"/>
                </a:solidFill>
              </a:rPr>
              <a:t>do?</a:t>
            </a:r>
            <a:br>
              <a:rPr lang="en-US" dirty="0">
                <a:solidFill>
                  <a:srgbClr val="800000"/>
                </a:solidFill>
              </a:rPr>
            </a:br>
            <a:endParaRPr lang="en-US" dirty="0">
              <a:solidFill>
                <a:srgbClr val="800000"/>
              </a:solidFill>
            </a:endParaRPr>
          </a:p>
        </p:txBody>
      </p:sp>
      <p:sp>
        <p:nvSpPr>
          <p:cNvPr id="3" name="Content Placeholder 2"/>
          <p:cNvSpPr>
            <a:spLocks noGrp="1"/>
          </p:cNvSpPr>
          <p:nvPr>
            <p:ph idx="1"/>
          </p:nvPr>
        </p:nvSpPr>
        <p:spPr>
          <a:xfrm>
            <a:off x="498474" y="2218267"/>
            <a:ext cx="7556313" cy="3907896"/>
          </a:xfrm>
        </p:spPr>
        <p:txBody>
          <a:bodyPr>
            <a:normAutofit/>
          </a:bodyPr>
          <a:lstStyle/>
          <a:p>
            <a:pPr lvl="1"/>
            <a:r>
              <a:rPr lang="en-US" sz="3200" dirty="0" smtClean="0"/>
              <a:t>Identify the core concepts and standards.</a:t>
            </a:r>
          </a:p>
          <a:p>
            <a:pPr lvl="1"/>
            <a:r>
              <a:rPr lang="en-US" sz="3200" dirty="0" smtClean="0"/>
              <a:t>Know your timeline for instruction</a:t>
            </a:r>
            <a:endParaRPr lang="en-US" sz="3200" dirty="0"/>
          </a:p>
        </p:txBody>
      </p:sp>
      <p:pic>
        <p:nvPicPr>
          <p:cNvPr id="4" name="Picture 3"/>
          <p:cNvPicPr>
            <a:picLocks noChangeAspect="1"/>
          </p:cNvPicPr>
          <p:nvPr/>
        </p:nvPicPr>
        <p:blipFill rotWithShape="1">
          <a:blip r:embed="rId2"/>
          <a:srcRect l="6202" t="6496" r="11111" b="10085"/>
          <a:stretch/>
        </p:blipFill>
        <p:spPr>
          <a:xfrm>
            <a:off x="5881002" y="4038600"/>
            <a:ext cx="3186798" cy="2429933"/>
          </a:xfrm>
          <a:prstGeom prst="rect">
            <a:avLst/>
          </a:prstGeom>
        </p:spPr>
      </p:pic>
    </p:spTree>
    <p:extLst>
      <p:ext uri="{BB962C8B-B14F-4D97-AF65-F5344CB8AC3E}">
        <p14:creationId xmlns:p14="http://schemas.microsoft.com/office/powerpoint/2010/main" val="365153481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486400" cy="639762"/>
          </a:xfrm>
        </p:spPr>
        <p:txBody>
          <a:bodyPr/>
          <a:lstStyle/>
          <a:p>
            <a:pPr>
              <a:lnSpc>
                <a:spcPts val="3200"/>
              </a:lnSpc>
            </a:pPr>
            <a:r>
              <a:rPr lang="en-US" sz="3200" dirty="0" smtClean="0"/>
              <a:t>Where are my students starting?</a:t>
            </a:r>
            <a:endParaRPr lang="en-US" sz="3200" dirty="0"/>
          </a:p>
        </p:txBody>
      </p:sp>
      <p:sp>
        <p:nvSpPr>
          <p:cNvPr id="3" name="Content Placeholder 2"/>
          <p:cNvSpPr>
            <a:spLocks noGrp="1"/>
          </p:cNvSpPr>
          <p:nvPr>
            <p:ph idx="1"/>
          </p:nvPr>
        </p:nvSpPr>
        <p:spPr/>
        <p:txBody>
          <a:bodyPr>
            <a:normAutofit/>
          </a:bodyPr>
          <a:lstStyle/>
          <a:p>
            <a:r>
              <a:rPr lang="en-US" sz="3200" dirty="0" smtClean="0"/>
              <a:t>Gather and analyze data to determine how well prepared students are to learn core concepts.</a:t>
            </a:r>
          </a:p>
          <a:p>
            <a:pPr lvl="1"/>
            <a:r>
              <a:rPr lang="en-US" sz="3000" dirty="0" smtClean="0"/>
              <a:t>Know your students </a:t>
            </a:r>
          </a:p>
          <a:p>
            <a:pPr lvl="1"/>
            <a:r>
              <a:rPr lang="en-US" sz="3000" dirty="0" smtClean="0"/>
              <a:t>Consider which students will be addressed by this SLO</a:t>
            </a:r>
          </a:p>
          <a:p>
            <a:pPr lvl="1"/>
            <a:r>
              <a:rPr lang="en-US" sz="3000" dirty="0" smtClean="0"/>
              <a:t>Consider special needs 					and behaviors</a:t>
            </a:r>
          </a:p>
          <a:p>
            <a:endParaRPr lang="en-US" sz="3200"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5626100" y="4224866"/>
            <a:ext cx="3492500" cy="2324100"/>
          </a:xfrm>
          <a:prstGeom prst="rect">
            <a:avLst/>
          </a:prstGeom>
        </p:spPr>
      </p:pic>
    </p:spTree>
    <p:extLst>
      <p:ext uri="{BB962C8B-B14F-4D97-AF65-F5344CB8AC3E}">
        <p14:creationId xmlns:p14="http://schemas.microsoft.com/office/powerpoint/2010/main" val="389005351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3933" b="89888" l="707" r="96820"/>
                    </a14:imgEffect>
                  </a14:imgLayer>
                </a14:imgProps>
              </a:ext>
            </a:extLst>
          </a:blip>
          <a:stretch>
            <a:fillRect/>
          </a:stretch>
        </p:blipFill>
        <p:spPr>
          <a:xfrm rot="21112599">
            <a:off x="3749" y="3414814"/>
            <a:ext cx="7620808" cy="3829778"/>
          </a:xfrm>
          <a:prstGeom prst="rect">
            <a:avLst/>
          </a:prstGeom>
        </p:spPr>
      </p:pic>
      <p:sp>
        <p:nvSpPr>
          <p:cNvPr id="2" name="Title 1"/>
          <p:cNvSpPr>
            <a:spLocks noGrp="1"/>
          </p:cNvSpPr>
          <p:nvPr>
            <p:ph type="title"/>
          </p:nvPr>
        </p:nvSpPr>
        <p:spPr/>
        <p:txBody>
          <a:bodyPr/>
          <a:lstStyle/>
          <a:p>
            <a:r>
              <a:rPr lang="en-US" sz="2800" dirty="0" smtClean="0"/>
              <a:t>What assessments are available?</a:t>
            </a:r>
            <a:endParaRPr lang="en-US" sz="2800" dirty="0"/>
          </a:p>
        </p:txBody>
      </p:sp>
      <p:sp>
        <p:nvSpPr>
          <p:cNvPr id="3" name="Content Placeholder 2"/>
          <p:cNvSpPr>
            <a:spLocks noGrp="1"/>
          </p:cNvSpPr>
          <p:nvPr>
            <p:ph idx="1"/>
          </p:nvPr>
        </p:nvSpPr>
        <p:spPr>
          <a:xfrm>
            <a:off x="457200" y="1371600"/>
            <a:ext cx="8229600" cy="4525963"/>
          </a:xfrm>
        </p:spPr>
        <p:txBody>
          <a:bodyPr>
            <a:normAutofit/>
          </a:bodyPr>
          <a:lstStyle/>
          <a:p>
            <a:r>
              <a:rPr lang="en-US" sz="3200" dirty="0" smtClean="0"/>
              <a:t>Select or develop an appropriate assessment to measure student learning and growth.</a:t>
            </a:r>
          </a:p>
          <a:p>
            <a:r>
              <a:rPr lang="en-US" sz="3200" dirty="0" smtClean="0"/>
              <a:t>Content assessed at baseline is the comparable to content assessed at the end of instruction</a:t>
            </a:r>
          </a:p>
          <a:p>
            <a:pPr marL="2903538" indent="-400050"/>
            <a:r>
              <a:rPr lang="en-US" sz="3200" dirty="0" smtClean="0"/>
              <a:t>Describe how the goal attainment will be measured. </a:t>
            </a:r>
            <a:endParaRPr lang="en-US" sz="3200" dirty="0"/>
          </a:p>
        </p:txBody>
      </p:sp>
    </p:spTree>
    <p:extLst>
      <p:ext uri="{BB962C8B-B14F-4D97-AF65-F5344CB8AC3E}">
        <p14:creationId xmlns:p14="http://schemas.microsoft.com/office/powerpoint/2010/main" val="3137246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914400"/>
            <a:ext cx="9144000" cy="5654040"/>
          </a:xfrm>
          <a:prstGeom prst="rect">
            <a:avLst/>
          </a:prstGeom>
        </p:spPr>
      </p:pic>
      <p:sp>
        <p:nvSpPr>
          <p:cNvPr id="5" name="TextBox 4"/>
          <p:cNvSpPr txBox="1"/>
          <p:nvPr/>
        </p:nvSpPr>
        <p:spPr>
          <a:xfrm>
            <a:off x="304800" y="1143000"/>
            <a:ext cx="3733800" cy="1015663"/>
          </a:xfrm>
          <a:prstGeom prst="rect">
            <a:avLst/>
          </a:prstGeom>
          <a:noFill/>
        </p:spPr>
        <p:txBody>
          <a:bodyPr wrap="square" rtlCol="0">
            <a:spAutoFit/>
          </a:bodyPr>
          <a:lstStyle/>
          <a:p>
            <a:r>
              <a:rPr lang="en-US" sz="6000" dirty="0" smtClean="0">
                <a:latin typeface="Jazz LET"/>
                <a:cs typeface="Jazz LET"/>
              </a:rPr>
              <a:t>C</a:t>
            </a:r>
            <a:r>
              <a:rPr lang="en-US" sz="6000" dirty="0" smtClean="0">
                <a:latin typeface="Bauhaus 93"/>
                <a:cs typeface="Bauhaus 93"/>
              </a:rPr>
              <a:t>h</a:t>
            </a:r>
            <a:r>
              <a:rPr lang="en-US" sz="6000" b="1" dirty="0" smtClean="0">
                <a:latin typeface="Arial"/>
                <a:cs typeface="Arial"/>
              </a:rPr>
              <a:t>a</a:t>
            </a:r>
            <a:r>
              <a:rPr lang="en-US" sz="6000" dirty="0" smtClean="0"/>
              <a:t>l</a:t>
            </a:r>
            <a:r>
              <a:rPr lang="en-US" sz="6000" dirty="0" smtClean="0">
                <a:latin typeface="Braggadocio"/>
                <a:cs typeface="Braggadocio"/>
              </a:rPr>
              <a:t>l</a:t>
            </a:r>
            <a:r>
              <a:rPr lang="en-US" sz="6000" dirty="0" smtClean="0">
                <a:latin typeface="Hobo Std"/>
                <a:cs typeface="Hobo Std"/>
              </a:rPr>
              <a:t>e</a:t>
            </a:r>
            <a:r>
              <a:rPr lang="en-US" sz="6000" dirty="0" smtClean="0">
                <a:latin typeface="Lucida Blackletter"/>
                <a:cs typeface="Lucida Blackletter"/>
              </a:rPr>
              <a:t>n</a:t>
            </a:r>
            <a:r>
              <a:rPr lang="en-US" sz="6000" dirty="0" smtClean="0">
                <a:latin typeface="Apple Casual"/>
                <a:cs typeface="Apple Casual"/>
              </a:rPr>
              <a:t>g</a:t>
            </a:r>
            <a:r>
              <a:rPr lang="en-US" sz="6000" dirty="0" smtClean="0">
                <a:latin typeface="Cooper Black"/>
                <a:cs typeface="Cooper Black"/>
              </a:rPr>
              <a:t>e</a:t>
            </a:r>
            <a:r>
              <a:rPr lang="en-US" sz="5400" dirty="0" smtClean="0">
                <a:latin typeface="Cooper Black"/>
                <a:cs typeface="Cooper Black"/>
              </a:rPr>
              <a:t> </a:t>
            </a:r>
          </a:p>
        </p:txBody>
      </p:sp>
      <p:sp>
        <p:nvSpPr>
          <p:cNvPr id="3" name="TextBox 2"/>
          <p:cNvSpPr txBox="1"/>
          <p:nvPr/>
        </p:nvSpPr>
        <p:spPr>
          <a:xfrm>
            <a:off x="381000" y="838200"/>
            <a:ext cx="4826000" cy="584776"/>
          </a:xfrm>
          <a:prstGeom prst="rect">
            <a:avLst/>
          </a:prstGeom>
          <a:noFill/>
        </p:spPr>
        <p:txBody>
          <a:bodyPr wrap="square" rtlCol="0">
            <a:spAutoFit/>
          </a:bodyPr>
          <a:lstStyle/>
          <a:p>
            <a:r>
              <a:rPr lang="en-US" sz="3200" dirty="0" smtClean="0"/>
              <a:t>If it doesn’t</a:t>
            </a:r>
            <a:endParaRPr lang="en-US" sz="3200" dirty="0"/>
          </a:p>
        </p:txBody>
      </p:sp>
      <p:sp>
        <p:nvSpPr>
          <p:cNvPr id="6" name="TextBox 5"/>
          <p:cNvSpPr txBox="1"/>
          <p:nvPr/>
        </p:nvSpPr>
        <p:spPr>
          <a:xfrm>
            <a:off x="2057400" y="1828800"/>
            <a:ext cx="2514600" cy="769441"/>
          </a:xfrm>
          <a:prstGeom prst="rect">
            <a:avLst/>
          </a:prstGeom>
          <a:noFill/>
        </p:spPr>
        <p:txBody>
          <a:bodyPr wrap="square" rtlCol="0">
            <a:spAutoFit/>
          </a:bodyPr>
          <a:lstStyle/>
          <a:p>
            <a:r>
              <a:rPr lang="en-US" sz="4400" b="1" dirty="0" smtClean="0"/>
              <a:t>Y  O  U</a:t>
            </a:r>
          </a:p>
        </p:txBody>
      </p:sp>
      <p:sp>
        <p:nvSpPr>
          <p:cNvPr id="7" name="TextBox 6"/>
          <p:cNvSpPr txBox="1"/>
          <p:nvPr/>
        </p:nvSpPr>
        <p:spPr>
          <a:xfrm>
            <a:off x="304800" y="2362200"/>
            <a:ext cx="2514600" cy="584776"/>
          </a:xfrm>
          <a:prstGeom prst="rect">
            <a:avLst/>
          </a:prstGeom>
          <a:noFill/>
        </p:spPr>
        <p:txBody>
          <a:bodyPr wrap="square" rtlCol="0">
            <a:spAutoFit/>
          </a:bodyPr>
          <a:lstStyle/>
          <a:p>
            <a:r>
              <a:rPr lang="en-US" sz="3200" dirty="0" smtClean="0"/>
              <a:t>It doesn’t</a:t>
            </a:r>
          </a:p>
        </p:txBody>
      </p:sp>
      <p:sp>
        <p:nvSpPr>
          <p:cNvPr id="8" name="TextBox 7"/>
          <p:cNvSpPr txBox="1"/>
          <p:nvPr/>
        </p:nvSpPr>
        <p:spPr>
          <a:xfrm>
            <a:off x="228600" y="2634496"/>
            <a:ext cx="2895600" cy="1015663"/>
          </a:xfrm>
          <a:prstGeom prst="rect">
            <a:avLst/>
          </a:prstGeom>
          <a:noFill/>
        </p:spPr>
        <p:txBody>
          <a:bodyPr wrap="square" rtlCol="0">
            <a:spAutoFit/>
          </a:bodyPr>
          <a:lstStyle/>
          <a:p>
            <a:r>
              <a:rPr lang="en-US" sz="6000" dirty="0" smtClean="0">
                <a:latin typeface="Jazz LET"/>
                <a:cs typeface="Jazz LET"/>
              </a:rPr>
              <a:t>C</a:t>
            </a:r>
            <a:r>
              <a:rPr lang="en-US" sz="6000" dirty="0" smtClean="0">
                <a:latin typeface="Apple Casual"/>
                <a:cs typeface="Apple Casual"/>
              </a:rPr>
              <a:t>h</a:t>
            </a:r>
            <a:r>
              <a:rPr lang="en-US" sz="6000" b="1" dirty="0" smtClean="0">
                <a:latin typeface="Abadi MT Condensed Light"/>
                <a:cs typeface="Abadi MT Condensed Light"/>
              </a:rPr>
              <a:t>a</a:t>
            </a:r>
            <a:r>
              <a:rPr lang="en-US" sz="6000" dirty="0" smtClean="0">
                <a:latin typeface="Braggadocio"/>
                <a:cs typeface="Braggadocio"/>
              </a:rPr>
              <a:t>n</a:t>
            </a:r>
            <a:r>
              <a:rPr lang="en-US" sz="6000" dirty="0" smtClean="0">
                <a:latin typeface="Lucida Blackletter"/>
                <a:cs typeface="Lucida Blackletter"/>
              </a:rPr>
              <a:t>g</a:t>
            </a:r>
            <a:r>
              <a:rPr lang="en-US" sz="6000" dirty="0" smtClean="0"/>
              <a:t>e </a:t>
            </a:r>
          </a:p>
        </p:txBody>
      </p:sp>
      <p:sp>
        <p:nvSpPr>
          <p:cNvPr id="10" name="TextBox 9"/>
          <p:cNvSpPr txBox="1"/>
          <p:nvPr/>
        </p:nvSpPr>
        <p:spPr>
          <a:xfrm>
            <a:off x="2438400" y="3345359"/>
            <a:ext cx="1905000" cy="769441"/>
          </a:xfrm>
          <a:prstGeom prst="rect">
            <a:avLst/>
          </a:prstGeom>
          <a:noFill/>
        </p:spPr>
        <p:txBody>
          <a:bodyPr wrap="square" rtlCol="0">
            <a:spAutoFit/>
          </a:bodyPr>
          <a:lstStyle/>
          <a:p>
            <a:r>
              <a:rPr lang="en-US" sz="4400" b="1" dirty="0" smtClean="0"/>
              <a:t>Y  O  U</a:t>
            </a:r>
          </a:p>
        </p:txBody>
      </p:sp>
    </p:spTree>
    <p:extLst>
      <p:ext uri="{BB962C8B-B14F-4D97-AF65-F5344CB8AC3E}">
        <p14:creationId xmlns:p14="http://schemas.microsoft.com/office/powerpoint/2010/main" val="26613989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486400" cy="639762"/>
          </a:xfrm>
        </p:spPr>
        <p:txBody>
          <a:bodyPr/>
          <a:lstStyle/>
          <a:p>
            <a:r>
              <a:rPr lang="en-US" sz="5400" dirty="0" smtClean="0"/>
              <a:t>Appropriate?</a:t>
            </a:r>
            <a:endParaRPr lang="en-US" sz="5400" dirty="0"/>
          </a:p>
        </p:txBody>
      </p:sp>
      <p:sp>
        <p:nvSpPr>
          <p:cNvPr id="3" name="Content Placeholder 2"/>
          <p:cNvSpPr>
            <a:spLocks noGrp="1"/>
          </p:cNvSpPr>
          <p:nvPr>
            <p:ph idx="1"/>
          </p:nvPr>
        </p:nvSpPr>
        <p:spPr>
          <a:xfrm>
            <a:off x="457200" y="1371600"/>
            <a:ext cx="8229600" cy="4525963"/>
          </a:xfrm>
        </p:spPr>
        <p:txBody>
          <a:bodyPr>
            <a:normAutofit/>
          </a:bodyPr>
          <a:lstStyle/>
          <a:p>
            <a:r>
              <a:rPr lang="en-US" sz="3200" dirty="0" smtClean="0"/>
              <a:t>Aligned to priority content &amp; standards</a:t>
            </a:r>
          </a:p>
          <a:p>
            <a:r>
              <a:rPr lang="en-US" sz="3200" dirty="0" smtClean="0"/>
              <a:t>Valid</a:t>
            </a:r>
            <a:r>
              <a:rPr lang="en-US" sz="3200" dirty="0"/>
              <a:t> </a:t>
            </a:r>
            <a:r>
              <a:rPr lang="en-US" sz="3200" dirty="0" smtClean="0"/>
              <a:t>measures what it was designed to measure</a:t>
            </a:r>
          </a:p>
          <a:p>
            <a:r>
              <a:rPr lang="en-US" sz="3200" dirty="0" smtClean="0"/>
              <a:t>Reliable produces accurate and consistent picture of what student know &amp; do</a:t>
            </a:r>
          </a:p>
          <a:p>
            <a:r>
              <a:rPr lang="en-US" sz="3200" dirty="0" smtClean="0"/>
              <a:t>Realistic gives sufficient time to administer and generates data in a timely fashion</a:t>
            </a:r>
          </a:p>
        </p:txBody>
      </p:sp>
    </p:spTree>
    <p:extLst>
      <p:ext uri="{BB962C8B-B14F-4D97-AF65-F5344CB8AC3E}">
        <p14:creationId xmlns:p14="http://schemas.microsoft.com/office/powerpoint/2010/main" val="307784947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4406900"/>
            <a:ext cx="7772400" cy="2451100"/>
          </a:xfrm>
        </p:spPr>
        <p:txBody>
          <a:bodyPr/>
          <a:lstStyle/>
          <a:p>
            <a:r>
              <a:rPr lang="en-US" dirty="0" smtClean="0">
                <a:solidFill>
                  <a:srgbClr val="000000"/>
                </a:solidFill>
              </a:rPr>
              <a:t>? What assessments do you 	Currently have Available</a:t>
            </a:r>
            <a:r>
              <a:rPr lang="en-US" dirty="0">
                <a:solidFill>
                  <a:srgbClr val="000000"/>
                </a:solidFill>
              </a:rPr>
              <a:t/>
            </a:r>
            <a:br>
              <a:rPr lang="en-US" dirty="0">
                <a:solidFill>
                  <a:srgbClr val="000000"/>
                </a:solidFill>
              </a:rPr>
            </a:br>
            <a:r>
              <a:rPr lang="en-US" dirty="0" smtClean="0">
                <a:solidFill>
                  <a:srgbClr val="000000"/>
                </a:solidFill>
              </a:rPr>
              <a:t>? Are they appropriate?</a:t>
            </a:r>
            <a:endParaRPr lang="en-US" dirty="0">
              <a:solidFill>
                <a:srgbClr val="000000"/>
              </a:solidFill>
            </a:endParaRPr>
          </a:p>
        </p:txBody>
      </p:sp>
      <p:sp>
        <p:nvSpPr>
          <p:cNvPr id="5" name="Text Placeholder 4"/>
          <p:cNvSpPr>
            <a:spLocks noGrp="1"/>
          </p:cNvSpPr>
          <p:nvPr>
            <p:ph type="body" idx="1"/>
          </p:nvPr>
        </p:nvSpPr>
        <p:spPr/>
        <p:txBody>
          <a:bodyPr/>
          <a:lstStyle/>
          <a:p>
            <a:endParaRPr lang="en-US"/>
          </a:p>
        </p:txBody>
      </p:sp>
      <p:pic>
        <p:nvPicPr>
          <p:cNvPr id="6" name="Picture 5"/>
          <p:cNvPicPr>
            <a:picLocks noChangeAspect="1"/>
          </p:cNvPicPr>
          <p:nvPr/>
        </p:nvPicPr>
        <p:blipFill>
          <a:blip r:embed="rId2"/>
          <a:stretch>
            <a:fillRect/>
          </a:stretch>
        </p:blipFill>
        <p:spPr>
          <a:xfrm>
            <a:off x="2514600" y="990600"/>
            <a:ext cx="4343400" cy="3253358"/>
          </a:xfrm>
          <a:prstGeom prst="rect">
            <a:avLst/>
          </a:prstGeom>
        </p:spPr>
      </p:pic>
    </p:spTree>
    <p:extLst>
      <p:ext uri="{BB962C8B-B14F-4D97-AF65-F5344CB8AC3E}">
        <p14:creationId xmlns:p14="http://schemas.microsoft.com/office/powerpoint/2010/main" val="117810512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smtClean="0"/>
              <a:t>Appropriate…</a:t>
            </a:r>
            <a:endParaRPr lang="en-US" sz="4400" dirty="0"/>
          </a:p>
        </p:txBody>
      </p:sp>
      <p:graphicFrame>
        <p:nvGraphicFramePr>
          <p:cNvPr id="6" name="Table 5"/>
          <p:cNvGraphicFramePr>
            <a:graphicFrameLocks noGrp="1"/>
          </p:cNvGraphicFramePr>
          <p:nvPr>
            <p:extLst>
              <p:ext uri="{D42A27DB-BD31-4B8C-83A1-F6EECF244321}">
                <p14:modId xmlns:p14="http://schemas.microsoft.com/office/powerpoint/2010/main" val="447976458"/>
              </p:ext>
            </p:extLst>
          </p:nvPr>
        </p:nvGraphicFramePr>
        <p:xfrm>
          <a:off x="381000" y="1143000"/>
          <a:ext cx="8610600" cy="5151119"/>
        </p:xfrm>
        <a:graphic>
          <a:graphicData uri="http://schemas.openxmlformats.org/drawingml/2006/table">
            <a:tbl>
              <a:tblPr firstRow="1" bandRow="1">
                <a:tableStyleId>{5C22544A-7EE6-4342-B048-85BDC9FD1C3A}</a:tableStyleId>
              </a:tblPr>
              <a:tblGrid>
                <a:gridCol w="861060"/>
                <a:gridCol w="7749540"/>
              </a:tblGrid>
              <a:tr h="370840">
                <a:tc rowSpan="3">
                  <a:txBody>
                    <a:bodyPr/>
                    <a:lstStyle/>
                    <a:p>
                      <a:endParaRPr lang="en-US" sz="1600" dirty="0"/>
                    </a:p>
                  </a:txBody>
                  <a:tcPr>
                    <a:noFill/>
                  </a:tcPr>
                </a:tc>
                <a:tc>
                  <a:txBody>
                    <a:bodyPr/>
                    <a:lstStyle/>
                    <a:p>
                      <a:r>
                        <a:rPr lang="en-US" sz="1600" b="1" kern="1200" dirty="0" smtClean="0">
                          <a:solidFill>
                            <a:schemeClr val="lt1"/>
                          </a:solidFill>
                          <a:latin typeface="+mn-lt"/>
                          <a:ea typeface="+mn-ea"/>
                          <a:cs typeface="+mn-cs"/>
                        </a:rPr>
                        <a:t>STATE MANDATED ASSESSMENTS</a:t>
                      </a:r>
                      <a:r>
                        <a:rPr lang="en-US" sz="1600" b="0" kern="1200" dirty="0" smtClean="0">
                          <a:solidFill>
                            <a:schemeClr val="lt1"/>
                          </a:solidFill>
                          <a:latin typeface="+mn-lt"/>
                          <a:ea typeface="+mn-ea"/>
                          <a:cs typeface="+mn-cs"/>
                        </a:rPr>
                        <a:t>	</a:t>
                      </a:r>
                    </a:p>
                    <a:p>
                      <a:r>
                        <a:rPr lang="en-US" sz="1600" b="0" kern="1200" dirty="0" smtClean="0">
                          <a:solidFill>
                            <a:schemeClr val="lt1"/>
                          </a:solidFill>
                          <a:latin typeface="+mn-lt"/>
                          <a:ea typeface="+mn-ea"/>
                          <a:cs typeface="+mn-cs"/>
                        </a:rPr>
                        <a:t>This category includes assessments mandated for use statewide and includes assessments required by state and federal law.	</a:t>
                      </a:r>
                    </a:p>
                    <a:p>
                      <a:r>
                        <a:rPr lang="en-US" sz="1600" b="0" kern="1200" dirty="0" smtClean="0">
                          <a:solidFill>
                            <a:schemeClr val="lt1"/>
                          </a:solidFill>
                          <a:latin typeface="+mn-lt"/>
                          <a:ea typeface="+mn-ea"/>
                          <a:cs typeface="+mn-cs"/>
                        </a:rPr>
                        <a:t>Examples: Smarter Balanced Assessment, Dakota Step Science Assessment (or the state-required science assessment)	</a:t>
                      </a:r>
                    </a:p>
                    <a:p>
                      <a:endParaRPr lang="en-US" sz="1600" dirty="0"/>
                    </a:p>
                  </a:txBody>
                  <a:tcPr/>
                </a:tc>
              </a:tr>
              <a:tr h="370840">
                <a:tc vMerge="1">
                  <a:txBody>
                    <a:bodyPr/>
                    <a:lstStyle/>
                    <a:p>
                      <a:endParaRPr lang="en-US" sz="1600" dirty="0"/>
                    </a:p>
                  </a:txBody>
                  <a:tcPr/>
                </a:tc>
                <a:tc>
                  <a:txBody>
                    <a:bodyPr/>
                    <a:lstStyle/>
                    <a:p>
                      <a:r>
                        <a:rPr lang="en-US" sz="1600" b="1" kern="1200" dirty="0" smtClean="0">
                          <a:solidFill>
                            <a:schemeClr val="dk1"/>
                          </a:solidFill>
                          <a:latin typeface="+mn-lt"/>
                          <a:ea typeface="+mn-ea"/>
                          <a:cs typeface="+mn-cs"/>
                        </a:rPr>
                        <a:t>COMMON STATE AND DISTRICT ASSESSMENTS</a:t>
                      </a:r>
                      <a:r>
                        <a:rPr lang="en-US" sz="1600" b="0" kern="1200" dirty="0" smtClean="0">
                          <a:solidFill>
                            <a:schemeClr val="dk1"/>
                          </a:solidFill>
                          <a:latin typeface="+mn-lt"/>
                          <a:ea typeface="+mn-ea"/>
                          <a:cs typeface="+mn-cs"/>
                        </a:rPr>
                        <a:t>	</a:t>
                      </a:r>
                    </a:p>
                    <a:p>
                      <a:r>
                        <a:rPr lang="en-US" sz="1600" b="0" kern="1200" dirty="0" smtClean="0">
                          <a:solidFill>
                            <a:schemeClr val="dk1"/>
                          </a:solidFill>
                          <a:latin typeface="+mn-lt"/>
                          <a:ea typeface="+mn-ea"/>
                          <a:cs typeface="+mn-cs"/>
                        </a:rPr>
                        <a:t>This category includes assessments not mandated for state use but are widely used by several districts and schools. Assessments in this category include commercially available assessments, district-developed pre- and post-tests or course-level assessments. Assessments could also take the form of established rubric-scored performance-based assessments.	</a:t>
                      </a:r>
                    </a:p>
                    <a:p>
                      <a:r>
                        <a:rPr lang="en-US" sz="1600" b="0" kern="1200" dirty="0" smtClean="0">
                          <a:solidFill>
                            <a:schemeClr val="dk1"/>
                          </a:solidFill>
                          <a:latin typeface="+mn-lt"/>
                          <a:ea typeface="+mn-ea"/>
                          <a:cs typeface="+mn-cs"/>
                        </a:rPr>
                        <a:t>Examples: Assessments available through the South Dakota Assessment Portal, End-of-Course Exams, Write-to-Learn, WIDA-Access Placement Test (English-Language learners), National Career Readiness Certificate, DIBELS, AP Exams, STARS reading/math, MAPS, AIMS Web, CTE Performance Contests/Judging.	</a:t>
                      </a:r>
                    </a:p>
                  </a:txBody>
                  <a:tcPr/>
                </a:tc>
              </a:tr>
              <a:tr h="370840">
                <a:tc vMerge="1">
                  <a:txBody>
                    <a:bodyPr/>
                    <a:lstStyle/>
                    <a:p>
                      <a:endParaRPr lang="en-US" sz="1600" dirty="0"/>
                    </a:p>
                  </a:txBody>
                  <a:tcPr/>
                </a:tc>
                <a:tc>
                  <a:txBody>
                    <a:bodyPr/>
                    <a:lstStyle/>
                    <a:p>
                      <a:r>
                        <a:rPr lang="en-US" sz="1600" b="1" kern="1200" dirty="0" smtClean="0">
                          <a:solidFill>
                            <a:schemeClr val="dk1"/>
                          </a:solidFill>
                          <a:latin typeface="+mn-lt"/>
                          <a:ea typeface="+mn-ea"/>
                          <a:cs typeface="+mn-cs"/>
                        </a:rPr>
                        <a:t>TEACHER-DEVELOPED ASSESSMENTS</a:t>
                      </a:r>
                      <a:r>
                        <a:rPr lang="en-US" sz="1600" b="0" kern="1200" dirty="0" smtClean="0">
                          <a:solidFill>
                            <a:schemeClr val="dk1"/>
                          </a:solidFill>
                          <a:latin typeface="+mn-lt"/>
                          <a:ea typeface="+mn-ea"/>
                          <a:cs typeface="+mn-cs"/>
                        </a:rPr>
                        <a:t>	</a:t>
                      </a:r>
                    </a:p>
                    <a:p>
                      <a:r>
                        <a:rPr lang="en-US" sz="1600" b="0" kern="1200" dirty="0" smtClean="0">
                          <a:solidFill>
                            <a:schemeClr val="dk1"/>
                          </a:solidFill>
                          <a:latin typeface="+mn-lt"/>
                          <a:ea typeface="+mn-ea"/>
                          <a:cs typeface="+mn-cs"/>
                        </a:rPr>
                        <a:t>This category of assessments includes classroom assessments used by a single course for a particular teacher.	</a:t>
                      </a:r>
                    </a:p>
                    <a:p>
                      <a:endParaRPr lang="en-US" sz="1600" dirty="0"/>
                    </a:p>
                  </a:txBody>
                  <a:tcPr/>
                </a:tc>
              </a:tr>
            </a:tbl>
          </a:graphicData>
        </a:graphic>
      </p:graphicFrame>
      <p:sp>
        <p:nvSpPr>
          <p:cNvPr id="8" name="Left-Right Arrow 7"/>
          <p:cNvSpPr/>
          <p:nvPr/>
        </p:nvSpPr>
        <p:spPr>
          <a:xfrm rot="5400000">
            <a:off x="-1866900" y="3162300"/>
            <a:ext cx="5257800" cy="1219200"/>
          </a:xfrm>
          <a:prstGeom prst="leftRightArrow">
            <a:avLst/>
          </a:prstGeom>
          <a:gradFill flip="none" rotWithShape="1">
            <a:gsLst>
              <a:gs pos="0">
                <a:schemeClr val="accent1">
                  <a:shade val="51000"/>
                  <a:satMod val="130000"/>
                </a:schemeClr>
              </a:gs>
              <a:gs pos="100000">
                <a:schemeClr val="bg1"/>
              </a:gs>
            </a:gsLst>
            <a:lin ang="582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rot="16200000">
            <a:off x="-454967" y="1826567"/>
            <a:ext cx="2438400" cy="461665"/>
          </a:xfrm>
          <a:prstGeom prst="rect">
            <a:avLst/>
          </a:prstGeom>
          <a:noFill/>
        </p:spPr>
        <p:txBody>
          <a:bodyPr wrap="square" rtlCol="0">
            <a:spAutoFit/>
          </a:bodyPr>
          <a:lstStyle/>
          <a:p>
            <a:r>
              <a:rPr lang="en-US" sz="2400" b="1" dirty="0" smtClean="0"/>
              <a:t>More Common</a:t>
            </a:r>
            <a:endParaRPr lang="en-US" sz="2400" b="1" dirty="0"/>
          </a:p>
        </p:txBody>
      </p:sp>
      <p:sp>
        <p:nvSpPr>
          <p:cNvPr id="10" name="TextBox 9"/>
          <p:cNvSpPr txBox="1"/>
          <p:nvPr/>
        </p:nvSpPr>
        <p:spPr>
          <a:xfrm rot="16200000">
            <a:off x="-454967" y="4874568"/>
            <a:ext cx="2438400" cy="461665"/>
          </a:xfrm>
          <a:prstGeom prst="rect">
            <a:avLst/>
          </a:prstGeom>
          <a:noFill/>
        </p:spPr>
        <p:txBody>
          <a:bodyPr wrap="square" rtlCol="0">
            <a:spAutoFit/>
          </a:bodyPr>
          <a:lstStyle/>
          <a:p>
            <a:r>
              <a:rPr lang="en-US" sz="2400" b="1" dirty="0" smtClean="0"/>
              <a:t>Less Common</a:t>
            </a:r>
            <a:endParaRPr lang="en-US" sz="2400" b="1" dirty="0"/>
          </a:p>
        </p:txBody>
      </p:sp>
    </p:spTree>
    <p:extLst>
      <p:ext uri="{BB962C8B-B14F-4D97-AF65-F5344CB8AC3E}">
        <p14:creationId xmlns:p14="http://schemas.microsoft.com/office/powerpoint/2010/main" val="74712460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22238"/>
            <a:ext cx="5486400" cy="639762"/>
          </a:xfrm>
        </p:spPr>
        <p:txBody>
          <a:bodyPr/>
          <a:lstStyle/>
          <a:p>
            <a:pPr>
              <a:lnSpc>
                <a:spcPts val="3200"/>
              </a:lnSpc>
            </a:pPr>
            <a:r>
              <a:rPr lang="en-US" sz="3200" dirty="0" smtClean="0"/>
              <a:t>What can I expect my </a:t>
            </a:r>
            <a:br>
              <a:rPr lang="en-US" sz="3200" dirty="0" smtClean="0"/>
            </a:br>
            <a:r>
              <a:rPr lang="en-US" sz="3200" dirty="0" smtClean="0"/>
              <a:t>students to achieve? </a:t>
            </a:r>
            <a:endParaRPr lang="en-US" sz="3200" dirty="0"/>
          </a:p>
        </p:txBody>
      </p:sp>
      <p:sp>
        <p:nvSpPr>
          <p:cNvPr id="3" name="Content Placeholder 2"/>
          <p:cNvSpPr>
            <a:spLocks noGrp="1"/>
          </p:cNvSpPr>
          <p:nvPr>
            <p:ph idx="1"/>
          </p:nvPr>
        </p:nvSpPr>
        <p:spPr>
          <a:xfrm>
            <a:off x="533400" y="1600200"/>
            <a:ext cx="8229600" cy="4525963"/>
          </a:xfrm>
        </p:spPr>
        <p:txBody>
          <a:bodyPr>
            <a:normAutofit/>
          </a:bodyPr>
          <a:lstStyle/>
          <a:p>
            <a:r>
              <a:rPr lang="en-US" sz="3200" dirty="0" smtClean="0"/>
              <a:t>Leads to the development of student growth objectives with a strong rationale supporting why the objectives are appropriate.</a:t>
            </a:r>
          </a:p>
          <a:p>
            <a:pPr marL="2170113" indent="-106363"/>
            <a:r>
              <a:rPr lang="en-US" sz="3200" dirty="0" smtClean="0"/>
              <a:t>How will I help my students obtain the goal?</a:t>
            </a:r>
            <a:endParaRPr lang="en-US" sz="3200" dirty="0"/>
          </a:p>
        </p:txBody>
      </p:sp>
      <p:pic>
        <p:nvPicPr>
          <p:cNvPr id="5" name="Picture 4"/>
          <p:cNvPicPr>
            <a:picLocks noChangeAspect="1"/>
          </p:cNvPicPr>
          <p:nvPr/>
        </p:nvPicPr>
        <p:blipFill>
          <a:blip r:embed="rId2"/>
          <a:stretch>
            <a:fillRect/>
          </a:stretch>
        </p:blipFill>
        <p:spPr>
          <a:xfrm>
            <a:off x="0" y="3505200"/>
            <a:ext cx="2705100" cy="3009900"/>
          </a:xfrm>
          <a:prstGeom prst="rect">
            <a:avLst/>
          </a:prstGeom>
        </p:spPr>
      </p:pic>
    </p:spTree>
    <p:extLst>
      <p:ext uri="{BB962C8B-B14F-4D97-AF65-F5344CB8AC3E}">
        <p14:creationId xmlns:p14="http://schemas.microsoft.com/office/powerpoint/2010/main" val="257935622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smtClean="0"/>
              <a:t>Appropriate…</a:t>
            </a:r>
            <a:endParaRPr lang="en-US" sz="4800" b="1" i="1" u="sng" dirty="0"/>
          </a:p>
        </p:txBody>
      </p:sp>
      <p:sp>
        <p:nvSpPr>
          <p:cNvPr id="3" name="Content Placeholder 2"/>
          <p:cNvSpPr>
            <a:spLocks noGrp="1"/>
          </p:cNvSpPr>
          <p:nvPr>
            <p:ph idx="1"/>
          </p:nvPr>
        </p:nvSpPr>
        <p:spPr/>
        <p:txBody>
          <a:bodyPr>
            <a:normAutofit fontScale="92500" lnSpcReduction="20000"/>
          </a:bodyPr>
          <a:lstStyle/>
          <a:p>
            <a:r>
              <a:rPr lang="en-US" sz="4000" dirty="0" smtClean="0"/>
              <a:t>Measures are stated by increases in:</a:t>
            </a:r>
          </a:p>
          <a:p>
            <a:pPr lvl="1"/>
            <a:r>
              <a:rPr lang="en-US" sz="3800" dirty="0" smtClean="0"/>
              <a:t>Rate,</a:t>
            </a:r>
          </a:p>
          <a:p>
            <a:pPr lvl="1"/>
            <a:r>
              <a:rPr lang="en-US" sz="3800" dirty="0" smtClean="0"/>
              <a:t>Percentage,</a:t>
            </a:r>
          </a:p>
          <a:p>
            <a:pPr lvl="1"/>
            <a:r>
              <a:rPr lang="en-US" sz="3800" dirty="0" smtClean="0"/>
              <a:t>Number,</a:t>
            </a:r>
          </a:p>
          <a:p>
            <a:pPr lvl="1"/>
            <a:r>
              <a:rPr lang="en-US" sz="3800" dirty="0" smtClean="0"/>
              <a:t>Level of performance,</a:t>
            </a:r>
          </a:p>
          <a:p>
            <a:pPr lvl="1"/>
            <a:r>
              <a:rPr lang="en-US" sz="3800" dirty="0" smtClean="0"/>
              <a:t>Rubric standards, </a:t>
            </a:r>
          </a:p>
          <a:p>
            <a:pPr lvl="1"/>
            <a:r>
              <a:rPr lang="en-US" sz="3800" dirty="0" smtClean="0"/>
              <a:t>Gain Score or</a:t>
            </a:r>
          </a:p>
          <a:p>
            <a:pPr lvl="1"/>
            <a:r>
              <a:rPr lang="en-US" sz="3800" dirty="0" smtClean="0"/>
              <a:t>Other ways…</a:t>
            </a:r>
            <a:endParaRPr lang="en-US" sz="3800" dirty="0"/>
          </a:p>
        </p:txBody>
      </p:sp>
    </p:spTree>
    <p:extLst>
      <p:ext uri="{BB962C8B-B14F-4D97-AF65-F5344CB8AC3E}">
        <p14:creationId xmlns:p14="http://schemas.microsoft.com/office/powerpoint/2010/main" val="114209711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525963"/>
          </a:xfrm>
        </p:spPr>
        <p:txBody>
          <a:bodyPr>
            <a:normAutofit fontScale="92500" lnSpcReduction="20000"/>
          </a:bodyPr>
          <a:lstStyle/>
          <a:p>
            <a:pPr>
              <a:lnSpc>
                <a:spcPct val="200000"/>
              </a:lnSpc>
            </a:pPr>
            <a:r>
              <a:rPr lang="en-US" sz="5400" dirty="0" smtClean="0"/>
              <a:t>Class Mastery</a:t>
            </a:r>
          </a:p>
          <a:p>
            <a:pPr>
              <a:lnSpc>
                <a:spcPct val="200000"/>
              </a:lnSpc>
            </a:pPr>
            <a:r>
              <a:rPr lang="en-US" sz="5400" dirty="0" smtClean="0"/>
              <a:t>Differentiated Growth</a:t>
            </a:r>
          </a:p>
          <a:p>
            <a:pPr>
              <a:lnSpc>
                <a:spcPct val="200000"/>
              </a:lnSpc>
            </a:pPr>
            <a:r>
              <a:rPr lang="en-US" sz="5400" dirty="0" smtClean="0"/>
              <a:t>Shared Performance</a:t>
            </a:r>
          </a:p>
        </p:txBody>
      </p:sp>
      <p:sp>
        <p:nvSpPr>
          <p:cNvPr id="2" name="Title 1"/>
          <p:cNvSpPr>
            <a:spLocks noGrp="1"/>
          </p:cNvSpPr>
          <p:nvPr>
            <p:ph type="title"/>
          </p:nvPr>
        </p:nvSpPr>
        <p:spPr/>
        <p:txBody>
          <a:bodyPr/>
          <a:lstStyle/>
          <a:p>
            <a:r>
              <a:rPr lang="en-US" sz="4400" dirty="0" smtClean="0"/>
              <a:t>Growth Goals</a:t>
            </a:r>
            <a:endParaRPr lang="en-US" sz="4400" dirty="0"/>
          </a:p>
        </p:txBody>
      </p:sp>
    </p:spTree>
    <p:extLst>
      <p:ext uri="{BB962C8B-B14F-4D97-AF65-F5344CB8AC3E}">
        <p14:creationId xmlns:p14="http://schemas.microsoft.com/office/powerpoint/2010/main" val="138584716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9800" y="1493837"/>
            <a:ext cx="3276600" cy="4525963"/>
          </a:xfrm>
        </p:spPr>
        <p:txBody>
          <a:bodyPr>
            <a:noAutofit/>
          </a:bodyPr>
          <a:lstStyle/>
          <a:p>
            <a:pPr marL="109537" indent="0">
              <a:buNone/>
            </a:pPr>
            <a:r>
              <a:rPr lang="en-US" dirty="0" smtClean="0">
                <a:solidFill>
                  <a:srgbClr val="800000"/>
                </a:solidFill>
                <a:latin typeface="Abadi MT Condensed Extra Bold"/>
                <a:cs typeface="Abadi MT Condensed Extra Bold"/>
              </a:rPr>
              <a:t>Class    Mastery</a:t>
            </a:r>
          </a:p>
          <a:p>
            <a:pPr marL="109537" indent="0">
              <a:buNone/>
            </a:pPr>
            <a:endParaRPr lang="en-US" sz="1200" dirty="0" smtClean="0">
              <a:latin typeface="Abadi MT Condensed Extra Bold"/>
              <a:cs typeface="Abadi MT Condensed Extra Bold"/>
            </a:endParaRPr>
          </a:p>
          <a:p>
            <a:pPr marL="109537" indent="0">
              <a:buNone/>
            </a:pPr>
            <a:r>
              <a:rPr lang="en-US" dirty="0" smtClean="0">
                <a:solidFill>
                  <a:schemeClr val="tx2"/>
                </a:solidFill>
                <a:latin typeface="Abadi MT Condensed Extra Bold"/>
                <a:cs typeface="Abadi MT Condensed Extra Bold"/>
              </a:rPr>
              <a:t>Differentiated Growth</a:t>
            </a:r>
          </a:p>
          <a:p>
            <a:pPr marL="109537" indent="0">
              <a:buNone/>
            </a:pPr>
            <a:endParaRPr lang="en-US" sz="1800" dirty="0" smtClean="0">
              <a:latin typeface="Abadi MT Condensed Extra Bold"/>
              <a:cs typeface="Abadi MT Condensed Extra Bold"/>
            </a:endParaRPr>
          </a:p>
          <a:p>
            <a:pPr marL="109537" indent="0">
              <a:buNone/>
            </a:pPr>
            <a:r>
              <a:rPr lang="en-US" dirty="0" smtClean="0">
                <a:solidFill>
                  <a:schemeClr val="accent3">
                    <a:lumMod val="50000"/>
                  </a:schemeClr>
                </a:solidFill>
                <a:latin typeface="Abadi MT Condensed Extra Bold"/>
                <a:cs typeface="Abadi MT Condensed Extra Bold"/>
              </a:rPr>
              <a:t>Shared Performance</a:t>
            </a:r>
          </a:p>
        </p:txBody>
      </p:sp>
      <p:sp>
        <p:nvSpPr>
          <p:cNvPr id="2" name="Title 1"/>
          <p:cNvSpPr>
            <a:spLocks noGrp="1"/>
          </p:cNvSpPr>
          <p:nvPr>
            <p:ph type="title"/>
          </p:nvPr>
        </p:nvSpPr>
        <p:spPr/>
        <p:txBody>
          <a:bodyPr/>
          <a:lstStyle/>
          <a:p>
            <a:r>
              <a:rPr lang="en-US" sz="4400" dirty="0" smtClean="0"/>
              <a:t>Growth Goals</a:t>
            </a:r>
            <a:endParaRPr lang="en-US" sz="4400" dirty="0"/>
          </a:p>
        </p:txBody>
      </p:sp>
      <p:sp>
        <p:nvSpPr>
          <p:cNvPr id="5" name="TextBox 4"/>
          <p:cNvSpPr txBox="1"/>
          <p:nvPr/>
        </p:nvSpPr>
        <p:spPr>
          <a:xfrm>
            <a:off x="1143000" y="3124200"/>
            <a:ext cx="4953000" cy="1323439"/>
          </a:xfrm>
          <a:prstGeom prst="rect">
            <a:avLst/>
          </a:prstGeom>
          <a:solidFill>
            <a:srgbClr val="FFFFFF"/>
          </a:solidFill>
        </p:spPr>
        <p:txBody>
          <a:bodyPr wrap="square" rtlCol="0">
            <a:spAutoFit/>
          </a:bodyPr>
          <a:lstStyle/>
          <a:p>
            <a:r>
              <a:rPr lang="en-US" sz="2000" dirty="0" smtClean="0">
                <a:solidFill>
                  <a:srgbClr val="1F497D"/>
                </a:solidFill>
              </a:rPr>
              <a:t>Establishes tiered expectations for student growth for groups of students. The educators defines what grot looks like for each group of students. </a:t>
            </a:r>
            <a:endParaRPr lang="en-US" sz="2000" dirty="0">
              <a:solidFill>
                <a:srgbClr val="1F497D"/>
              </a:solidFill>
            </a:endParaRPr>
          </a:p>
        </p:txBody>
      </p:sp>
      <p:sp>
        <p:nvSpPr>
          <p:cNvPr id="6" name="TextBox 5"/>
          <p:cNvSpPr txBox="1"/>
          <p:nvPr/>
        </p:nvSpPr>
        <p:spPr>
          <a:xfrm>
            <a:off x="1143000" y="4648200"/>
            <a:ext cx="4953000" cy="1323439"/>
          </a:xfrm>
          <a:prstGeom prst="rect">
            <a:avLst/>
          </a:prstGeom>
          <a:solidFill>
            <a:srgbClr val="FFFFFF"/>
          </a:solidFill>
        </p:spPr>
        <p:txBody>
          <a:bodyPr wrap="square" rtlCol="0">
            <a:spAutoFit/>
          </a:bodyPr>
          <a:lstStyle/>
          <a:p>
            <a:r>
              <a:rPr lang="en-US" sz="2000" dirty="0" smtClean="0">
                <a:solidFill>
                  <a:srgbClr val="4F6228"/>
                </a:solidFill>
              </a:rPr>
              <a:t>Teams of teachers agree to work collaboratively and share responsibility for student learning for a content area, grade level or school.</a:t>
            </a:r>
            <a:endParaRPr lang="en-US" sz="2000" dirty="0">
              <a:solidFill>
                <a:srgbClr val="4F6228"/>
              </a:solidFill>
            </a:endParaRPr>
          </a:p>
        </p:txBody>
      </p:sp>
      <p:sp>
        <p:nvSpPr>
          <p:cNvPr id="4" name="TextBox 3"/>
          <p:cNvSpPr txBox="1"/>
          <p:nvPr/>
        </p:nvSpPr>
        <p:spPr>
          <a:xfrm>
            <a:off x="1143000" y="1704439"/>
            <a:ext cx="4953000" cy="1323439"/>
          </a:xfrm>
          <a:prstGeom prst="rect">
            <a:avLst/>
          </a:prstGeom>
          <a:solidFill>
            <a:schemeClr val="bg1"/>
          </a:solidFill>
        </p:spPr>
        <p:txBody>
          <a:bodyPr wrap="square" rtlCol="0">
            <a:spAutoFit/>
          </a:bodyPr>
          <a:lstStyle/>
          <a:p>
            <a:r>
              <a:rPr lang="en-US" sz="2000" dirty="0" smtClean="0">
                <a:solidFill>
                  <a:srgbClr val="800000"/>
                </a:solidFill>
              </a:rPr>
              <a:t>Based on quality baseline data and an educator-determined definition of mastery. Goal is strutted based on percent of students attaining mastery.</a:t>
            </a:r>
            <a:endParaRPr lang="en-US" sz="2000" dirty="0">
              <a:solidFill>
                <a:srgbClr val="800000"/>
              </a:solidFill>
            </a:endParaRPr>
          </a:p>
        </p:txBody>
      </p:sp>
    </p:spTree>
    <p:extLst>
      <p:ext uri="{BB962C8B-B14F-4D97-AF65-F5344CB8AC3E}">
        <p14:creationId xmlns:p14="http://schemas.microsoft.com/office/powerpoint/2010/main" val="32056079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4"/>
                                        </p:tgtEl>
                                      </p:cBhvr>
                                      <p:by x="150000" y="150000"/>
                                    </p:animScale>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5"/>
                                        </p:tgtEl>
                                      </p:cBhvr>
                                      <p:by x="150000" y="150000"/>
                                    </p:animScale>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6" presetClass="emph" presetSubtype="0" fill="hold" grpId="0" nodeType="clickEffect">
                                  <p:stCondLst>
                                    <p:cond delay="0"/>
                                  </p:stCondLst>
                                  <p:childTnLst>
                                    <p:animScale>
                                      <p:cBhvr>
                                        <p:cTn id="14"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chievementCarto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936371"/>
            <a:ext cx="5612918" cy="5921629"/>
          </a:xfrm>
          <a:prstGeom prst="rect">
            <a:avLst/>
          </a:prstGeom>
        </p:spPr>
      </p:pic>
    </p:spTree>
    <p:extLst>
      <p:ext uri="{BB962C8B-B14F-4D97-AF65-F5344CB8AC3E}">
        <p14:creationId xmlns:p14="http://schemas.microsoft.com/office/powerpoint/2010/main" val="302655903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MART.jpg"/>
          <p:cNvPicPr>
            <a:picLocks noChangeAspect="1"/>
          </p:cNvPicPr>
          <p:nvPr/>
        </p:nvPicPr>
        <p:blipFill rotWithShape="1">
          <a:blip r:embed="rId2">
            <a:extLst>
              <a:ext uri="{28A0092B-C50C-407E-A947-70E740481C1C}">
                <a14:useLocalDpi xmlns:a14="http://schemas.microsoft.com/office/drawing/2010/main" val="0"/>
              </a:ext>
            </a:extLst>
          </a:blip>
          <a:srcRect t="9188" b="8317"/>
          <a:stretch/>
        </p:blipFill>
        <p:spPr>
          <a:xfrm>
            <a:off x="838200" y="990600"/>
            <a:ext cx="6705600" cy="5531783"/>
          </a:xfrm>
          <a:prstGeom prst="rect">
            <a:avLst/>
          </a:prstGeom>
        </p:spPr>
      </p:pic>
    </p:spTree>
    <p:extLst>
      <p:ext uri="{BB962C8B-B14F-4D97-AF65-F5344CB8AC3E}">
        <p14:creationId xmlns:p14="http://schemas.microsoft.com/office/powerpoint/2010/main" val="38791856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noChangeArrowheads="1"/>
          </p:cNvSpPr>
          <p:nvPr>
            <p:ph type="title"/>
          </p:nvPr>
        </p:nvSpPr>
        <p:spPr>
          <a:xfrm>
            <a:off x="3581400" y="0"/>
            <a:ext cx="5562600" cy="1143000"/>
          </a:xfrm>
        </p:spPr>
        <p:txBody>
          <a:bodyPr/>
          <a:lstStyle/>
          <a:p>
            <a:pPr algn="ctr" eaLnBrk="1" hangingPunct="1">
              <a:lnSpc>
                <a:spcPts val="2400"/>
              </a:lnSpc>
            </a:pPr>
            <a:r>
              <a:rPr lang="en-US" sz="2000" dirty="0" smtClean="0">
                <a:latin typeface="Arial" charset="0"/>
                <a:ea typeface="ＭＳ Ｐゴシック" pitchFamily="34" charset="-128"/>
              </a:rPr>
              <a:t>The SMART</a:t>
            </a:r>
            <a:r>
              <a:rPr lang="en-US" sz="2000" dirty="0">
                <a:latin typeface="Arial" charset="0"/>
                <a:ea typeface="ＭＳ Ｐゴシック" pitchFamily="34" charset="-128"/>
              </a:rPr>
              <a:t> </a:t>
            </a:r>
            <a:r>
              <a:rPr lang="en-US" sz="2000" dirty="0" smtClean="0">
                <a:latin typeface="Arial" charset="0"/>
                <a:ea typeface="ＭＳ Ｐゴシック" pitchFamily="34" charset="-128"/>
              </a:rPr>
              <a:t>Process </a:t>
            </a:r>
            <a:br>
              <a:rPr lang="en-US" sz="2000" dirty="0" smtClean="0">
                <a:latin typeface="Arial" charset="0"/>
                <a:ea typeface="ＭＳ Ｐゴシック" pitchFamily="34" charset="-128"/>
              </a:rPr>
            </a:br>
            <a:r>
              <a:rPr lang="en-US" sz="2800" dirty="0" smtClean="0">
                <a:latin typeface="Arial" charset="0"/>
                <a:ea typeface="ＭＳ Ｐゴシック" pitchFamily="34" charset="-128"/>
              </a:rPr>
              <a:t>A Format for Developing SLOs</a:t>
            </a: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4106911904"/>
              </p:ext>
            </p:extLst>
          </p:nvPr>
        </p:nvGraphicFramePr>
        <p:xfrm>
          <a:off x="381000" y="1600200"/>
          <a:ext cx="8458200" cy="495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717914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57200" y="990600"/>
            <a:ext cx="7750120" cy="5204460"/>
          </a:xfrm>
          <a:prstGeom prst="rect">
            <a:avLst/>
          </a:prstGeom>
        </p:spPr>
      </p:pic>
    </p:spTree>
    <p:extLst>
      <p:ext uri="{BB962C8B-B14F-4D97-AF65-F5344CB8AC3E}">
        <p14:creationId xmlns:p14="http://schemas.microsoft.com/office/powerpoint/2010/main" val="285590679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486400" cy="639762"/>
          </a:xfrm>
        </p:spPr>
        <p:txBody>
          <a:bodyPr/>
          <a:lstStyle/>
          <a:p>
            <a:pPr algn="ctr"/>
            <a:r>
              <a:rPr lang="en-US" sz="4800" b="1" i="1" u="sng" dirty="0" smtClean="0"/>
              <a:t>(S</a:t>
            </a:r>
            <a:r>
              <a:rPr lang="en-US" sz="4800" dirty="0" smtClean="0"/>
              <a:t>mart) </a:t>
            </a:r>
            <a:r>
              <a:rPr lang="en-US" sz="4800" b="1" i="1" u="sng" dirty="0" smtClean="0"/>
              <a:t>S</a:t>
            </a:r>
            <a:r>
              <a:rPr lang="en-US" sz="4800" dirty="0" smtClean="0"/>
              <a:t>pecific</a:t>
            </a:r>
            <a:endParaRPr lang="en-US" sz="4800" dirty="0"/>
          </a:p>
        </p:txBody>
      </p:sp>
      <p:sp>
        <p:nvSpPr>
          <p:cNvPr id="3" name="Content Placeholder 2"/>
          <p:cNvSpPr>
            <a:spLocks noGrp="1"/>
          </p:cNvSpPr>
          <p:nvPr>
            <p:ph idx="1"/>
          </p:nvPr>
        </p:nvSpPr>
        <p:spPr/>
        <p:txBody>
          <a:bodyPr>
            <a:normAutofit/>
          </a:bodyPr>
          <a:lstStyle/>
          <a:p>
            <a:r>
              <a:rPr lang="en-US" sz="4000" dirty="0" smtClean="0"/>
              <a:t>The goal should state exactly what content is to be addressed.</a:t>
            </a:r>
          </a:p>
          <a:p>
            <a:r>
              <a:rPr lang="en-US" sz="4000" dirty="0" smtClean="0"/>
              <a:t>The content should be tied directly to the standards for this grade and subject.</a:t>
            </a:r>
            <a:endParaRPr lang="en-US" sz="4000" dirty="0"/>
          </a:p>
        </p:txBody>
      </p:sp>
    </p:spTree>
    <p:extLst>
      <p:ext uri="{BB962C8B-B14F-4D97-AF65-F5344CB8AC3E}">
        <p14:creationId xmlns:p14="http://schemas.microsoft.com/office/powerpoint/2010/main" val="404539350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smtClean="0"/>
              <a:t>(</a:t>
            </a:r>
            <a:r>
              <a:rPr lang="en-US" sz="4800" dirty="0" err="1" smtClean="0"/>
              <a:t>s</a:t>
            </a:r>
            <a:r>
              <a:rPr lang="en-US" sz="4800" b="1" i="1" u="sng" dirty="0" err="1" smtClean="0"/>
              <a:t>M</a:t>
            </a:r>
            <a:r>
              <a:rPr lang="en-US" sz="4800" dirty="0" err="1" smtClean="0"/>
              <a:t>art</a:t>
            </a:r>
            <a:r>
              <a:rPr lang="en-US" sz="4800" dirty="0" smtClean="0"/>
              <a:t>) </a:t>
            </a:r>
            <a:r>
              <a:rPr lang="en-US" sz="4800" b="1" i="1" u="sng" dirty="0" smtClean="0"/>
              <a:t>M</a:t>
            </a:r>
            <a:r>
              <a:rPr lang="en-US" sz="4800" dirty="0" smtClean="0"/>
              <a:t>easurable </a:t>
            </a:r>
            <a:endParaRPr lang="en-US" sz="4800" b="1" i="1" u="sng" dirty="0"/>
          </a:p>
        </p:txBody>
      </p:sp>
      <p:sp>
        <p:nvSpPr>
          <p:cNvPr id="3" name="Content Placeholder 2"/>
          <p:cNvSpPr>
            <a:spLocks noGrp="1"/>
          </p:cNvSpPr>
          <p:nvPr>
            <p:ph idx="1"/>
          </p:nvPr>
        </p:nvSpPr>
        <p:spPr/>
        <p:txBody>
          <a:bodyPr>
            <a:normAutofit fontScale="92500" lnSpcReduction="20000"/>
          </a:bodyPr>
          <a:lstStyle/>
          <a:p>
            <a:r>
              <a:rPr lang="en-US" sz="4000" dirty="0" smtClean="0"/>
              <a:t>Measures are stated by increases in:</a:t>
            </a:r>
          </a:p>
          <a:p>
            <a:pPr lvl="1"/>
            <a:r>
              <a:rPr lang="en-US" sz="3800" dirty="0" smtClean="0"/>
              <a:t>Rate,</a:t>
            </a:r>
          </a:p>
          <a:p>
            <a:pPr lvl="1"/>
            <a:r>
              <a:rPr lang="en-US" sz="3800" dirty="0" smtClean="0"/>
              <a:t>Percentage,</a:t>
            </a:r>
          </a:p>
          <a:p>
            <a:pPr lvl="1"/>
            <a:r>
              <a:rPr lang="en-US" sz="3800" dirty="0" smtClean="0"/>
              <a:t>Number,</a:t>
            </a:r>
          </a:p>
          <a:p>
            <a:pPr lvl="1"/>
            <a:r>
              <a:rPr lang="en-US" sz="3800" dirty="0" smtClean="0"/>
              <a:t>Level of performance,</a:t>
            </a:r>
          </a:p>
          <a:p>
            <a:pPr lvl="1"/>
            <a:r>
              <a:rPr lang="en-US" sz="3800" dirty="0" smtClean="0"/>
              <a:t>Rubric standards, </a:t>
            </a:r>
          </a:p>
          <a:p>
            <a:pPr lvl="1"/>
            <a:r>
              <a:rPr lang="en-US" sz="3800" dirty="0" smtClean="0"/>
              <a:t>Gain Score or</a:t>
            </a:r>
          </a:p>
          <a:p>
            <a:pPr lvl="1"/>
            <a:r>
              <a:rPr lang="en-US" sz="3800" dirty="0" smtClean="0"/>
              <a:t>Other ways…</a:t>
            </a:r>
            <a:endParaRPr lang="en-US" sz="3800" dirty="0"/>
          </a:p>
        </p:txBody>
      </p:sp>
    </p:spTree>
    <p:extLst>
      <p:ext uri="{BB962C8B-B14F-4D97-AF65-F5344CB8AC3E}">
        <p14:creationId xmlns:p14="http://schemas.microsoft.com/office/powerpoint/2010/main" val="169737096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smtClean="0"/>
              <a:t>(</a:t>
            </a:r>
            <a:r>
              <a:rPr lang="en-US" sz="4800" dirty="0" err="1" smtClean="0"/>
              <a:t>sm</a:t>
            </a:r>
            <a:r>
              <a:rPr lang="en-US" sz="4800" b="1" i="1" u="sng" dirty="0" err="1" smtClean="0"/>
              <a:t>A</a:t>
            </a:r>
            <a:r>
              <a:rPr lang="en-US" sz="4800" dirty="0" err="1" smtClean="0"/>
              <a:t>rt</a:t>
            </a:r>
            <a:r>
              <a:rPr lang="en-US" sz="4800" dirty="0" smtClean="0"/>
              <a:t>) </a:t>
            </a:r>
            <a:r>
              <a:rPr lang="en-US" sz="4800" b="1" i="1" u="sng" dirty="0" smtClean="0"/>
              <a:t>A</a:t>
            </a:r>
            <a:r>
              <a:rPr lang="en-US" sz="4800" dirty="0" smtClean="0"/>
              <a:t>ppropriate</a:t>
            </a:r>
            <a:endParaRPr lang="en-US" sz="4800" dirty="0"/>
          </a:p>
        </p:txBody>
      </p:sp>
      <p:sp>
        <p:nvSpPr>
          <p:cNvPr id="3" name="Content Placeholder 2"/>
          <p:cNvSpPr>
            <a:spLocks noGrp="1"/>
          </p:cNvSpPr>
          <p:nvPr>
            <p:ph idx="1"/>
          </p:nvPr>
        </p:nvSpPr>
        <p:spPr/>
        <p:txBody>
          <a:bodyPr>
            <a:normAutofit/>
          </a:bodyPr>
          <a:lstStyle/>
          <a:p>
            <a:r>
              <a:rPr lang="en-US" sz="4000" dirty="0" smtClean="0"/>
              <a:t>The goal should be directly related to the subject, to the standard(s), and to the students.</a:t>
            </a:r>
          </a:p>
          <a:p>
            <a:r>
              <a:rPr lang="en-US" sz="4000" dirty="0" smtClean="0"/>
              <a:t>The goal is within the teacher’s realm of influence in the classroom.</a:t>
            </a:r>
            <a:endParaRPr lang="en-US" sz="4000" dirty="0"/>
          </a:p>
        </p:txBody>
      </p:sp>
    </p:spTree>
    <p:extLst>
      <p:ext uri="{BB962C8B-B14F-4D97-AF65-F5344CB8AC3E}">
        <p14:creationId xmlns:p14="http://schemas.microsoft.com/office/powerpoint/2010/main" val="64983950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638800" cy="733184"/>
          </a:xfrm>
        </p:spPr>
        <p:txBody>
          <a:bodyPr/>
          <a:lstStyle/>
          <a:p>
            <a:pPr algn="ctr"/>
            <a:r>
              <a:rPr lang="en-US" sz="3200" dirty="0" smtClean="0">
                <a:solidFill>
                  <a:schemeClr val="bg1"/>
                </a:solidFill>
              </a:rPr>
              <a:t>(</a:t>
            </a:r>
            <a:r>
              <a:rPr lang="en-US" sz="3200" dirty="0" err="1" smtClean="0">
                <a:solidFill>
                  <a:schemeClr val="bg1"/>
                </a:solidFill>
              </a:rPr>
              <a:t>sma</a:t>
            </a:r>
            <a:r>
              <a:rPr lang="en-US" sz="3200" b="1" i="1" u="sng" dirty="0" err="1" smtClean="0">
                <a:solidFill>
                  <a:schemeClr val="bg1"/>
                </a:solidFill>
              </a:rPr>
              <a:t>R</a:t>
            </a:r>
            <a:r>
              <a:rPr lang="en-US" sz="3200" dirty="0" err="1" smtClean="0">
                <a:solidFill>
                  <a:schemeClr val="bg1"/>
                </a:solidFill>
              </a:rPr>
              <a:t>t</a:t>
            </a:r>
            <a:r>
              <a:rPr lang="en-US" sz="3200" dirty="0" smtClean="0">
                <a:solidFill>
                  <a:schemeClr val="bg1"/>
                </a:solidFill>
              </a:rPr>
              <a:t>)  </a:t>
            </a:r>
            <a:r>
              <a:rPr lang="en-US" sz="3200" b="1" i="1" u="sng" dirty="0" smtClean="0">
                <a:solidFill>
                  <a:schemeClr val="bg1"/>
                </a:solidFill>
              </a:rPr>
              <a:t>R</a:t>
            </a:r>
            <a:r>
              <a:rPr lang="en-US" sz="3200" dirty="0" smtClean="0">
                <a:solidFill>
                  <a:schemeClr val="bg1"/>
                </a:solidFill>
              </a:rPr>
              <a:t>ealistic &amp; </a:t>
            </a:r>
            <a:r>
              <a:rPr lang="en-US" sz="3200" b="1" i="1" u="sng" dirty="0" smtClean="0">
                <a:solidFill>
                  <a:schemeClr val="bg1"/>
                </a:solidFill>
              </a:rPr>
              <a:t>R</a:t>
            </a:r>
            <a:r>
              <a:rPr lang="en-US" sz="3200" dirty="0" smtClean="0">
                <a:solidFill>
                  <a:schemeClr val="bg1"/>
                </a:solidFill>
              </a:rPr>
              <a:t>igorous</a:t>
            </a:r>
            <a:endParaRPr lang="en-US" sz="3200" dirty="0">
              <a:solidFill>
                <a:schemeClr val="bg1"/>
              </a:solidFill>
            </a:endParaRPr>
          </a:p>
        </p:txBody>
      </p:sp>
      <p:sp>
        <p:nvSpPr>
          <p:cNvPr id="3" name="Content Placeholder 2"/>
          <p:cNvSpPr>
            <a:spLocks noGrp="1"/>
          </p:cNvSpPr>
          <p:nvPr>
            <p:ph idx="1"/>
          </p:nvPr>
        </p:nvSpPr>
        <p:spPr/>
        <p:txBody>
          <a:bodyPr>
            <a:normAutofit/>
          </a:bodyPr>
          <a:lstStyle/>
          <a:p>
            <a:r>
              <a:rPr lang="en-US" sz="4000" dirty="0" smtClean="0"/>
              <a:t>Realistic goals are rigorous and should stretch the outer bounds of what is attainable.</a:t>
            </a:r>
          </a:p>
          <a:p>
            <a:r>
              <a:rPr lang="en-US" sz="4000" dirty="0" smtClean="0"/>
              <a:t>Realistic goals are not easy goals.</a:t>
            </a:r>
            <a:endParaRPr lang="en-US" sz="4000" dirty="0"/>
          </a:p>
        </p:txBody>
      </p:sp>
    </p:spTree>
    <p:extLst>
      <p:ext uri="{BB962C8B-B14F-4D97-AF65-F5344CB8AC3E}">
        <p14:creationId xmlns:p14="http://schemas.microsoft.com/office/powerpoint/2010/main" val="212111098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smtClean="0"/>
              <a:t>(Smar</a:t>
            </a:r>
            <a:r>
              <a:rPr lang="en-US" sz="4800" b="1" i="1" u="sng" dirty="0" smtClean="0"/>
              <a:t>t)</a:t>
            </a:r>
            <a:r>
              <a:rPr lang="en-US" sz="4800" dirty="0" smtClean="0"/>
              <a:t> </a:t>
            </a:r>
            <a:r>
              <a:rPr lang="en-US" sz="4800" b="1" i="1" u="sng" dirty="0" smtClean="0"/>
              <a:t>T</a:t>
            </a:r>
            <a:r>
              <a:rPr lang="en-US" sz="4800" dirty="0" smtClean="0"/>
              <a:t>ime-bound</a:t>
            </a:r>
            <a:endParaRPr lang="en-US" sz="4800" dirty="0"/>
          </a:p>
        </p:txBody>
      </p:sp>
      <p:sp>
        <p:nvSpPr>
          <p:cNvPr id="3" name="Content Placeholder 2"/>
          <p:cNvSpPr>
            <a:spLocks noGrp="1"/>
          </p:cNvSpPr>
          <p:nvPr>
            <p:ph idx="1"/>
          </p:nvPr>
        </p:nvSpPr>
        <p:spPr>
          <a:xfrm>
            <a:off x="498474" y="1750431"/>
            <a:ext cx="7556313" cy="4564849"/>
          </a:xfrm>
        </p:spPr>
        <p:txBody>
          <a:bodyPr>
            <a:normAutofit fontScale="85000" lnSpcReduction="10000"/>
          </a:bodyPr>
          <a:lstStyle/>
          <a:p>
            <a:r>
              <a:rPr lang="en-US" sz="4000" dirty="0" smtClean="0"/>
              <a:t>The goal has a time frame for accomplishing the measurable objective.</a:t>
            </a:r>
          </a:p>
          <a:p>
            <a:r>
              <a:rPr lang="en-US" sz="4000" dirty="0" smtClean="0"/>
              <a:t>Ongoing progress monitoring provides data for adjusting the learning experience toward the goal.</a:t>
            </a:r>
          </a:p>
          <a:p>
            <a:r>
              <a:rPr lang="en-US" sz="4000" dirty="0" smtClean="0"/>
              <a:t>Data is collected between 2 points in time, as close to beginning and ending of course as possible.</a:t>
            </a:r>
            <a:endParaRPr lang="en-US" sz="4000" dirty="0"/>
          </a:p>
        </p:txBody>
      </p:sp>
    </p:spTree>
    <p:extLst>
      <p:ext uri="{BB962C8B-B14F-4D97-AF65-F5344CB8AC3E}">
        <p14:creationId xmlns:p14="http://schemas.microsoft.com/office/powerpoint/2010/main" val="380319534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76200"/>
            <a:ext cx="5486400" cy="639762"/>
          </a:xfrm>
        </p:spPr>
        <p:txBody>
          <a:bodyPr/>
          <a:lstStyle/>
          <a:p>
            <a:r>
              <a:rPr lang="en-US" sz="4400" dirty="0" smtClean="0"/>
              <a:t>Chunking today</a:t>
            </a:r>
            <a:r>
              <a:rPr lang="en-US" dirty="0" smtClean="0"/>
              <a:t>	</a:t>
            </a: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000" b="90000" l="713" r="97150">
                        <a14:foregroundMark x1="89311" y1="48333" x2="89311" y2="48333"/>
                        <a14:foregroundMark x1="11401" y1="42500" x2="11401" y2="42500"/>
                        <a14:foregroundMark x1="7126" y1="42500" x2="7126" y2="42500"/>
                        <a14:foregroundMark x1="5463" y1="43333" x2="5463" y2="43333"/>
                        <a14:foregroundMark x1="92162" y1="49167" x2="92162" y2="49167"/>
                        <a14:foregroundMark x1="93112" y1="48333" x2="93112" y2="48333"/>
                        <a14:foregroundMark x1="90736" y1="45833" x2="90736" y2="45833"/>
                        <a14:foregroundMark x1="91449" y1="45833" x2="91449" y2="45833"/>
                      </a14:backgroundRemoval>
                    </a14:imgEffect>
                  </a14:imgLayer>
                </a14:imgProps>
              </a:ext>
            </a:extLst>
          </a:blip>
          <a:stretch>
            <a:fillRect/>
          </a:stretch>
        </p:blipFill>
        <p:spPr>
          <a:xfrm>
            <a:off x="1447800" y="5334000"/>
            <a:ext cx="5346700" cy="1524000"/>
          </a:xfrm>
          <a:prstGeom prst="rect">
            <a:avLst/>
          </a:prstGeom>
        </p:spPr>
      </p:pic>
      <p:grpSp>
        <p:nvGrpSpPr>
          <p:cNvPr id="17" name="Group 16"/>
          <p:cNvGrpSpPr/>
          <p:nvPr/>
        </p:nvGrpSpPr>
        <p:grpSpPr>
          <a:xfrm>
            <a:off x="381000" y="1143000"/>
            <a:ext cx="8493126" cy="1143000"/>
            <a:chOff x="381000" y="1143000"/>
            <a:chExt cx="8493126" cy="1143000"/>
          </a:xfrm>
        </p:grpSpPr>
        <p:sp>
          <p:nvSpPr>
            <p:cNvPr id="14" name="Content Placeholder 2"/>
            <p:cNvSpPr txBox="1">
              <a:spLocks/>
            </p:cNvSpPr>
            <p:nvPr/>
          </p:nvSpPr>
          <p:spPr>
            <a:xfrm>
              <a:off x="457200" y="1143000"/>
              <a:ext cx="8416926"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a:t>I know what an SLO is.</a:t>
              </a:r>
            </a:p>
            <a:p>
              <a:pPr lvl="1"/>
              <a:r>
                <a:rPr lang="en-US" sz="2800" dirty="0"/>
                <a:t>I know how SLOs connect to teacher evaluation.</a:t>
              </a:r>
            </a:p>
          </p:txBody>
        </p:sp>
        <p:pic>
          <p:nvPicPr>
            <p:cNvPr id="6" name="Picture 5"/>
            <p:cNvPicPr>
              <a:picLocks noChangeAspect="1"/>
            </p:cNvPicPr>
            <p:nvPr/>
          </p:nvPicPr>
          <p:blipFill>
            <a:blip r:embed="rId4"/>
            <a:stretch>
              <a:fillRect/>
            </a:stretch>
          </p:blipFill>
          <p:spPr>
            <a:xfrm>
              <a:off x="381000" y="1371600"/>
              <a:ext cx="520700" cy="520700"/>
            </a:xfrm>
            <a:prstGeom prst="rect">
              <a:avLst/>
            </a:prstGeom>
          </p:spPr>
        </p:pic>
      </p:grpSp>
      <p:grpSp>
        <p:nvGrpSpPr>
          <p:cNvPr id="21" name="Group 20"/>
          <p:cNvGrpSpPr/>
          <p:nvPr/>
        </p:nvGrpSpPr>
        <p:grpSpPr>
          <a:xfrm>
            <a:off x="381000" y="2514600"/>
            <a:ext cx="8532202" cy="685800"/>
            <a:chOff x="381000" y="2514600"/>
            <a:chExt cx="8532202" cy="685800"/>
          </a:xfrm>
        </p:grpSpPr>
        <p:sp>
          <p:nvSpPr>
            <p:cNvPr id="4" name="Content Placeholder 2"/>
            <p:cNvSpPr txBox="1">
              <a:spLocks/>
            </p:cNvSpPr>
            <p:nvPr/>
          </p:nvSpPr>
          <p:spPr>
            <a:xfrm>
              <a:off x="496276" y="2514601"/>
              <a:ext cx="8416926"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understand the 4 steps of the SLO process.</a:t>
              </a:r>
            </a:p>
          </p:txBody>
        </p:sp>
        <p:pic>
          <p:nvPicPr>
            <p:cNvPr id="7" name="Picture 6"/>
            <p:cNvPicPr>
              <a:picLocks noChangeAspect="1"/>
            </p:cNvPicPr>
            <p:nvPr/>
          </p:nvPicPr>
          <p:blipFill>
            <a:blip r:embed="rId5"/>
            <a:stretch>
              <a:fillRect/>
            </a:stretch>
          </p:blipFill>
          <p:spPr>
            <a:xfrm>
              <a:off x="381000" y="2514600"/>
              <a:ext cx="584200" cy="584200"/>
            </a:xfrm>
            <a:prstGeom prst="rect">
              <a:avLst/>
            </a:prstGeom>
          </p:spPr>
        </p:pic>
      </p:grpSp>
      <p:grpSp>
        <p:nvGrpSpPr>
          <p:cNvPr id="23" name="Group 22"/>
          <p:cNvGrpSpPr/>
          <p:nvPr/>
        </p:nvGrpSpPr>
        <p:grpSpPr>
          <a:xfrm>
            <a:off x="381000" y="4648200"/>
            <a:ext cx="8493126" cy="1020763"/>
            <a:chOff x="381000" y="4648200"/>
            <a:chExt cx="8493126" cy="1020763"/>
          </a:xfrm>
        </p:grpSpPr>
        <p:sp>
          <p:nvSpPr>
            <p:cNvPr id="15" name="Content Placeholder 2"/>
            <p:cNvSpPr txBox="1">
              <a:spLocks/>
            </p:cNvSpPr>
            <p:nvPr/>
          </p:nvSpPr>
          <p:spPr>
            <a:xfrm>
              <a:off x="457200" y="4648200"/>
              <a:ext cx="8416926" cy="1020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can determine if an SLO meets South Dakota criteria.</a:t>
              </a:r>
            </a:p>
            <a:p>
              <a:pPr marL="0" indent="0">
                <a:buNone/>
              </a:pPr>
              <a:endParaRPr lang="en-US" dirty="0"/>
            </a:p>
          </p:txBody>
        </p:sp>
        <p:pic>
          <p:nvPicPr>
            <p:cNvPr id="9" name="Picture 8"/>
            <p:cNvPicPr>
              <a:picLocks noChangeAspect="1"/>
            </p:cNvPicPr>
            <p:nvPr/>
          </p:nvPicPr>
          <p:blipFill>
            <a:blip r:embed="rId6"/>
            <a:stretch>
              <a:fillRect/>
            </a:stretch>
          </p:blipFill>
          <p:spPr>
            <a:xfrm>
              <a:off x="381000" y="4800600"/>
              <a:ext cx="636233" cy="546100"/>
            </a:xfrm>
            <a:prstGeom prst="rect">
              <a:avLst/>
            </a:prstGeom>
          </p:spPr>
        </p:pic>
      </p:grpSp>
      <p:sp>
        <p:nvSpPr>
          <p:cNvPr id="10" name="TextBox 9"/>
          <p:cNvSpPr txBox="1"/>
          <p:nvPr/>
        </p:nvSpPr>
        <p:spPr>
          <a:xfrm>
            <a:off x="1295400" y="1415962"/>
            <a:ext cx="6705600" cy="60187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40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an SLO?</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sp>
        <p:nvSpPr>
          <p:cNvPr id="11" name="TextBox 10"/>
          <p:cNvSpPr txBox="1"/>
          <p:nvPr/>
        </p:nvSpPr>
        <p:spPr>
          <a:xfrm>
            <a:off x="1332524" y="2457938"/>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the process?</a:t>
            </a:r>
          </a:p>
        </p:txBody>
      </p:sp>
      <p:sp>
        <p:nvSpPr>
          <p:cNvPr id="12" name="TextBox 11"/>
          <p:cNvSpPr txBox="1"/>
          <p:nvPr/>
        </p:nvSpPr>
        <p:spPr>
          <a:xfrm>
            <a:off x="1295400" y="4901624"/>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Practice</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grpSp>
        <p:nvGrpSpPr>
          <p:cNvPr id="22" name="Group 21"/>
          <p:cNvGrpSpPr/>
          <p:nvPr/>
        </p:nvGrpSpPr>
        <p:grpSpPr>
          <a:xfrm>
            <a:off x="304800" y="3429000"/>
            <a:ext cx="8627940" cy="1295400"/>
            <a:chOff x="304800" y="3429000"/>
            <a:chExt cx="8627940" cy="1295400"/>
          </a:xfrm>
        </p:grpSpPr>
        <p:pic>
          <p:nvPicPr>
            <p:cNvPr id="8" name="Picture 7"/>
            <p:cNvPicPr>
              <a:picLocks noChangeAspect="1"/>
            </p:cNvPicPr>
            <p:nvPr/>
          </p:nvPicPr>
          <p:blipFill rotWithShape="1">
            <a:blip r:embed="rId7"/>
            <a:srcRect t="17094" r="3820"/>
            <a:stretch/>
          </p:blipFill>
          <p:spPr>
            <a:xfrm>
              <a:off x="304800" y="3657600"/>
              <a:ext cx="736052" cy="821267"/>
            </a:xfrm>
            <a:prstGeom prst="rect">
              <a:avLst/>
            </a:prstGeom>
          </p:spPr>
        </p:pic>
        <p:sp>
          <p:nvSpPr>
            <p:cNvPr id="19" name="Content Placeholder 2"/>
            <p:cNvSpPr txBox="1">
              <a:spLocks/>
            </p:cNvSpPr>
            <p:nvPr/>
          </p:nvSpPr>
          <p:spPr>
            <a:xfrm>
              <a:off x="515814" y="3429000"/>
              <a:ext cx="8416926"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know the components of a SMART goal.</a:t>
              </a:r>
            </a:p>
            <a:p>
              <a:pPr lvl="1"/>
              <a:r>
                <a:rPr lang="en-US" sz="2800" dirty="0"/>
                <a:t>I know how growth ratings are calculated</a:t>
              </a:r>
              <a:r>
                <a:rPr lang="en-US" sz="2800" dirty="0" smtClean="0"/>
                <a:t>.</a:t>
              </a:r>
              <a:endParaRPr lang="en-US" sz="2800" dirty="0"/>
            </a:p>
          </p:txBody>
        </p:sp>
      </p:grpSp>
      <p:sp>
        <p:nvSpPr>
          <p:cNvPr id="18" name="TextBox 17"/>
          <p:cNvSpPr txBox="1"/>
          <p:nvPr/>
        </p:nvSpPr>
        <p:spPr>
          <a:xfrm>
            <a:off x="1375504" y="3644904"/>
            <a:ext cx="6705600" cy="79423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58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How do I write an SLO?</a:t>
            </a:r>
          </a:p>
        </p:txBody>
      </p:sp>
      <p:cxnSp>
        <p:nvCxnSpPr>
          <p:cNvPr id="25" name="Straight Connector 24"/>
          <p:cNvCxnSpPr/>
          <p:nvPr/>
        </p:nvCxnSpPr>
        <p:spPr>
          <a:xfrm flipV="1">
            <a:off x="1524000" y="1676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1600200" y="25908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1600200" y="3962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4004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14800" y="1828800"/>
            <a:ext cx="4800600" cy="2962275"/>
          </a:xfrm>
        </p:spPr>
        <p:txBody>
          <a:bodyPr/>
          <a:lstStyle/>
          <a:p>
            <a: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Brain </a:t>
            </a:r>
            <a:b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en-US" sz="8000" cap="none"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Break!!</a:t>
            </a:r>
            <a:endParaRPr lang="en-US" sz="8000" cap="none"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Text Placeholder 4"/>
          <p:cNvSpPr>
            <a:spLocks noGrp="1"/>
          </p:cNvSpPr>
          <p:nvPr>
            <p:ph type="body" idx="1"/>
          </p:nvPr>
        </p:nvSpPr>
        <p:spPr>
          <a:xfrm>
            <a:off x="685800" y="4724400"/>
            <a:ext cx="7772400" cy="1500187"/>
          </a:xfrm>
        </p:spPr>
        <p:txBody>
          <a:bodyPr>
            <a:normAutofit/>
          </a:bodyPr>
          <a:lstStyle/>
          <a:p>
            <a:r>
              <a:rPr lang="en-US" sz="3600" dirty="0" smtClean="0"/>
              <a:t>Walk, Talk, Process </a:t>
            </a:r>
          </a:p>
        </p:txBody>
      </p:sp>
      <p:pic>
        <p:nvPicPr>
          <p:cNvPr id="7" name="Picture 6"/>
          <p:cNvPicPr>
            <a:picLocks noChangeAspect="1"/>
          </p:cNvPicPr>
          <p:nvPr/>
        </p:nvPicPr>
        <p:blipFill>
          <a:blip r:embed="rId2"/>
          <a:stretch>
            <a:fillRect/>
          </a:stretch>
        </p:blipFill>
        <p:spPr>
          <a:xfrm>
            <a:off x="0" y="990600"/>
            <a:ext cx="3657600" cy="3657600"/>
          </a:xfrm>
          <a:prstGeom prst="rect">
            <a:avLst/>
          </a:prstGeom>
        </p:spPr>
      </p:pic>
      <p:sp>
        <p:nvSpPr>
          <p:cNvPr id="3" name="Rectangle 2"/>
          <p:cNvSpPr/>
          <p:nvPr/>
        </p:nvSpPr>
        <p:spPr>
          <a:xfrm>
            <a:off x="4600729" y="914400"/>
            <a:ext cx="4572000" cy="923330"/>
          </a:xfrm>
          <a:prstGeom prst="rect">
            <a:avLst/>
          </a:prstGeom>
        </p:spPr>
        <p:txBody>
          <a:bodyPr>
            <a:spAutoFit/>
          </a:bodyPr>
          <a:lstStyle/>
          <a:p>
            <a:r>
              <a:rPr lang="en-US" u="sng" dirty="0">
                <a:hlinkClick r:id="rId3"/>
              </a:rPr>
              <a:t>http://www.youtube.com/watch?feature=player_detailpage&amp;v=GEOZ31HeZT4 (5:47)</a:t>
            </a:r>
            <a:endParaRPr lang="en-US" dirty="0"/>
          </a:p>
        </p:txBody>
      </p:sp>
    </p:spTree>
    <p:extLst>
      <p:ext uri="{BB962C8B-B14F-4D97-AF65-F5344CB8AC3E}">
        <p14:creationId xmlns:p14="http://schemas.microsoft.com/office/powerpoint/2010/main" val="33201675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000" dirty="0" smtClean="0">
                <a:solidFill>
                  <a:srgbClr val="800000"/>
                </a:solidFill>
              </a:rPr>
              <a:t>Practice</a:t>
            </a:r>
            <a:endParaRPr lang="en-US" sz="6000" dirty="0">
              <a:solidFill>
                <a:srgbClr val="800000"/>
              </a:solidFill>
            </a:endParaRPr>
          </a:p>
        </p:txBody>
      </p:sp>
      <p:sp>
        <p:nvSpPr>
          <p:cNvPr id="6" name="Text Placeholder 5"/>
          <p:cNvSpPr>
            <a:spLocks noGrp="1"/>
          </p:cNvSpPr>
          <p:nvPr>
            <p:ph type="body" idx="1"/>
          </p:nvPr>
        </p:nvSpPr>
        <p:spPr/>
        <p:txBody>
          <a:bodyPr>
            <a:normAutofit/>
          </a:bodyPr>
          <a:lstStyle/>
          <a:p>
            <a:r>
              <a:rPr lang="en-US" sz="4400" dirty="0" smtClean="0"/>
              <a:t>Chunk # 4</a:t>
            </a:r>
            <a:endParaRPr lang="en-US" sz="4400" dirty="0"/>
          </a:p>
        </p:txBody>
      </p:sp>
      <p:pic>
        <p:nvPicPr>
          <p:cNvPr id="2" name="Picture 1"/>
          <p:cNvPicPr>
            <a:picLocks noChangeAspect="1"/>
          </p:cNvPicPr>
          <p:nvPr/>
        </p:nvPicPr>
        <p:blipFill rotWithShape="1">
          <a:blip r:embed="rId2"/>
          <a:srcRect l="14773" r="15540"/>
          <a:stretch/>
        </p:blipFill>
        <p:spPr>
          <a:xfrm>
            <a:off x="5188856" y="1295400"/>
            <a:ext cx="3628573" cy="5207000"/>
          </a:xfrm>
          <a:prstGeom prst="rect">
            <a:avLst/>
          </a:prstGeom>
        </p:spPr>
      </p:pic>
    </p:spTree>
    <p:extLst>
      <p:ext uri="{BB962C8B-B14F-4D97-AF65-F5344CB8AC3E}">
        <p14:creationId xmlns:p14="http://schemas.microsoft.com/office/powerpoint/2010/main" val="400904017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86" y="0"/>
            <a:ext cx="9186586" cy="6610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0481388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486400" cy="639762"/>
          </a:xfrm>
        </p:spPr>
        <p:txBody>
          <a:bodyPr/>
          <a:lstStyle/>
          <a:p>
            <a:r>
              <a:rPr lang="en-US" sz="2800" dirty="0" smtClean="0"/>
              <a:t>Scaffolding Instruction: </a:t>
            </a:r>
            <a:br>
              <a:rPr lang="en-US" sz="2800" dirty="0" smtClean="0"/>
            </a:br>
            <a:r>
              <a:rPr lang="en-US" sz="2800" dirty="0" smtClean="0"/>
              <a:t>“I DO”</a:t>
            </a:r>
            <a:endParaRPr lang="en-US" sz="2800" dirty="0"/>
          </a:p>
        </p:txBody>
      </p:sp>
      <p:sp>
        <p:nvSpPr>
          <p:cNvPr id="3" name="Content Placeholder 2"/>
          <p:cNvSpPr>
            <a:spLocks noGrp="1"/>
          </p:cNvSpPr>
          <p:nvPr>
            <p:ph idx="1"/>
          </p:nvPr>
        </p:nvSpPr>
        <p:spPr/>
        <p:txBody>
          <a:bodyPr/>
          <a:lstStyle/>
          <a:p>
            <a:r>
              <a:rPr lang="en-US" dirty="0" smtClean="0"/>
              <a:t>Pull out your sample </a:t>
            </a:r>
            <a:r>
              <a:rPr lang="en-US" dirty="0" smtClean="0"/>
              <a:t>SLO</a:t>
            </a:r>
            <a:endParaRPr lang="en-US" dirty="0" smtClean="0"/>
          </a:p>
        </p:txBody>
      </p:sp>
    </p:spTree>
    <p:extLst>
      <p:ext uri="{BB962C8B-B14F-4D97-AF65-F5344CB8AC3E}">
        <p14:creationId xmlns:p14="http://schemas.microsoft.com/office/powerpoint/2010/main" val="35764652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914400"/>
            <a:ext cx="9144000" cy="5696595"/>
            <a:chOff x="0" y="914400"/>
            <a:chExt cx="9144000" cy="5696595"/>
          </a:xfrm>
        </p:grpSpPr>
        <p:pic>
          <p:nvPicPr>
            <p:cNvPr id="8" name="Picture 7"/>
            <p:cNvPicPr>
              <a:picLocks noChangeAspect="1"/>
            </p:cNvPicPr>
            <p:nvPr/>
          </p:nvPicPr>
          <p:blipFill rotWithShape="1">
            <a:blip r:embed="rId3"/>
            <a:srcRect l="5719"/>
            <a:stretch/>
          </p:blipFill>
          <p:spPr>
            <a:xfrm>
              <a:off x="0" y="914400"/>
              <a:ext cx="7537319" cy="5688984"/>
            </a:xfrm>
            <a:prstGeom prst="rect">
              <a:avLst/>
            </a:prstGeom>
          </p:spPr>
        </p:pic>
        <p:pic>
          <p:nvPicPr>
            <p:cNvPr id="9" name="Picture 8"/>
            <p:cNvPicPr>
              <a:picLocks noChangeAspect="1"/>
            </p:cNvPicPr>
            <p:nvPr/>
          </p:nvPicPr>
          <p:blipFill rotWithShape="1">
            <a:blip r:embed="rId3"/>
            <a:srcRect l="93428"/>
            <a:stretch/>
          </p:blipFill>
          <p:spPr>
            <a:xfrm>
              <a:off x="7529495" y="922011"/>
              <a:ext cx="525385" cy="5688984"/>
            </a:xfrm>
            <a:prstGeom prst="rect">
              <a:avLst/>
            </a:prstGeom>
          </p:spPr>
        </p:pic>
        <p:pic>
          <p:nvPicPr>
            <p:cNvPr id="10" name="Picture 9"/>
            <p:cNvPicPr>
              <a:picLocks noChangeAspect="1"/>
            </p:cNvPicPr>
            <p:nvPr/>
          </p:nvPicPr>
          <p:blipFill rotWithShape="1">
            <a:blip r:embed="rId3"/>
            <a:srcRect l="93428"/>
            <a:stretch/>
          </p:blipFill>
          <p:spPr>
            <a:xfrm>
              <a:off x="8001000" y="914400"/>
              <a:ext cx="525385" cy="5688984"/>
            </a:xfrm>
            <a:prstGeom prst="rect">
              <a:avLst/>
            </a:prstGeom>
          </p:spPr>
        </p:pic>
        <p:pic>
          <p:nvPicPr>
            <p:cNvPr id="11" name="Picture 10"/>
            <p:cNvPicPr>
              <a:picLocks noChangeAspect="1"/>
            </p:cNvPicPr>
            <p:nvPr/>
          </p:nvPicPr>
          <p:blipFill rotWithShape="1">
            <a:blip r:embed="rId3"/>
            <a:srcRect l="93428"/>
            <a:stretch/>
          </p:blipFill>
          <p:spPr>
            <a:xfrm>
              <a:off x="8513424" y="914400"/>
              <a:ext cx="630576" cy="5688984"/>
            </a:xfrm>
            <a:prstGeom prst="rect">
              <a:avLst/>
            </a:prstGeom>
          </p:spPr>
        </p:pic>
      </p:grpSp>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a:off x="5029200" y="228600"/>
            <a:ext cx="5791200" cy="6661381"/>
          </a:xfrm>
          <a:prstGeom prst="rect">
            <a:avLst/>
          </a:prstGeom>
        </p:spPr>
      </p:pic>
    </p:spTree>
    <p:extLst>
      <p:ext uri="{BB962C8B-B14F-4D97-AF65-F5344CB8AC3E}">
        <p14:creationId xmlns:p14="http://schemas.microsoft.com/office/powerpoint/2010/main" val="323259790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0"/>
            <a:ext cx="5257800" cy="990600"/>
          </a:xfrm>
        </p:spPr>
        <p:txBody>
          <a:bodyPr/>
          <a:lstStyle/>
          <a:p>
            <a:r>
              <a:rPr lang="en-US" sz="3200" dirty="0" smtClean="0"/>
              <a:t>Teacher Student Growth Rating</a:t>
            </a:r>
            <a:endParaRPr lang="en-US" sz="3200" dirty="0"/>
          </a:p>
        </p:txBody>
      </p:sp>
      <p:sp>
        <p:nvSpPr>
          <p:cNvPr id="3" name="Content Placeholder 2"/>
          <p:cNvSpPr>
            <a:spLocks noGrp="1"/>
          </p:cNvSpPr>
          <p:nvPr>
            <p:ph idx="1"/>
          </p:nvPr>
        </p:nvSpPr>
        <p:spPr>
          <a:xfrm>
            <a:off x="457200" y="1600200"/>
            <a:ext cx="8686800" cy="4525963"/>
          </a:xfrm>
        </p:spPr>
        <p:txBody>
          <a:bodyPr>
            <a:normAutofit fontScale="32500" lnSpcReduction="20000"/>
          </a:bodyPr>
          <a:lstStyle/>
          <a:p>
            <a:pPr marL="0" indent="0">
              <a:buNone/>
            </a:pPr>
            <a:r>
              <a:rPr lang="en-US" sz="7200" dirty="0" smtClean="0">
                <a:solidFill>
                  <a:srgbClr val="692018"/>
                </a:solidFill>
              </a:rPr>
              <a:t>PERFORMANCE</a:t>
            </a:r>
            <a:r>
              <a:rPr lang="en-US" sz="6000" dirty="0" smtClean="0">
                <a:solidFill>
                  <a:srgbClr val="692018"/>
                </a:solidFill>
              </a:rPr>
              <a:t>	</a:t>
            </a:r>
          </a:p>
          <a:p>
            <a:pPr marL="0" indent="0">
              <a:buNone/>
            </a:pPr>
            <a:r>
              <a:rPr lang="en-US" sz="8000" dirty="0" smtClean="0">
                <a:solidFill>
                  <a:srgbClr val="692018"/>
                </a:solidFill>
              </a:rPr>
              <a:t>CATEGORY	 DESCRIPTION </a:t>
            </a:r>
            <a:endParaRPr lang="en-US" sz="8000" dirty="0">
              <a:solidFill>
                <a:srgbClr val="692018"/>
              </a:solidFill>
            </a:endParaRPr>
          </a:p>
          <a:p>
            <a:pPr marL="0" indent="0">
              <a:buNone/>
            </a:pPr>
            <a:r>
              <a:rPr lang="en-US" dirty="0" smtClean="0"/>
              <a:t> </a:t>
            </a:r>
            <a:endParaRPr lang="en-US" dirty="0"/>
          </a:p>
          <a:p>
            <a:pPr marL="0" indent="0">
              <a:buNone/>
            </a:pPr>
            <a:r>
              <a:rPr lang="en-US" sz="11200" dirty="0"/>
              <a:t>Low </a:t>
            </a:r>
            <a:r>
              <a:rPr lang="en-US" sz="11200" dirty="0" smtClean="0"/>
              <a:t>		 Less </a:t>
            </a:r>
            <a:r>
              <a:rPr lang="en-US" sz="11200" dirty="0"/>
              <a:t>than </a:t>
            </a:r>
            <a:r>
              <a:rPr lang="en-US" sz="11200" dirty="0" smtClean="0"/>
              <a:t>65% goal attainment  </a:t>
            </a:r>
            <a:endParaRPr lang="en-US" sz="11200" dirty="0"/>
          </a:p>
          <a:p>
            <a:pPr marL="0" indent="0">
              <a:buNone/>
            </a:pPr>
            <a:endParaRPr lang="en-US" sz="11200" dirty="0"/>
          </a:p>
          <a:p>
            <a:pPr marL="0" indent="0">
              <a:buNone/>
            </a:pPr>
            <a:r>
              <a:rPr lang="en-US" sz="11200" dirty="0" smtClean="0"/>
              <a:t>Expected	 65% </a:t>
            </a:r>
            <a:r>
              <a:rPr lang="en-US" sz="11200" dirty="0"/>
              <a:t>to </a:t>
            </a:r>
            <a:r>
              <a:rPr lang="en-US" sz="11200" dirty="0" smtClean="0"/>
              <a:t>85% goal attainment</a:t>
            </a:r>
          </a:p>
          <a:p>
            <a:pPr marL="0" indent="0">
              <a:buNone/>
            </a:pPr>
            <a:endParaRPr lang="en-US" sz="11200" dirty="0"/>
          </a:p>
          <a:p>
            <a:pPr marL="0" indent="0">
              <a:buNone/>
            </a:pPr>
            <a:r>
              <a:rPr lang="en-US" sz="11200" dirty="0" smtClean="0"/>
              <a:t>High		 86% </a:t>
            </a:r>
            <a:r>
              <a:rPr lang="en-US" sz="11200" dirty="0"/>
              <a:t>to </a:t>
            </a:r>
            <a:r>
              <a:rPr lang="en-US" sz="11200" dirty="0" smtClean="0"/>
              <a:t>100% percent attainment</a:t>
            </a:r>
            <a:endParaRPr lang="en-US" sz="11200" dirty="0"/>
          </a:p>
          <a:p>
            <a:pPr marL="0" indent="0">
              <a:buNone/>
            </a:pPr>
            <a:r>
              <a:rPr lang="en-US" dirty="0" smtClean="0"/>
              <a:t> </a:t>
            </a:r>
            <a:endParaRPr lang="en-US" dirty="0"/>
          </a:p>
          <a:p>
            <a:pPr marL="0" indent="0">
              <a:buNone/>
            </a:pPr>
            <a:r>
              <a:rPr lang="en-US" dirty="0"/>
              <a:t> </a:t>
            </a:r>
          </a:p>
          <a:p>
            <a:pPr marL="0" indent="0">
              <a:buNone/>
            </a:pPr>
            <a:endParaRPr lang="en-US" sz="4000" dirty="0"/>
          </a:p>
        </p:txBody>
      </p:sp>
      <p:cxnSp>
        <p:nvCxnSpPr>
          <p:cNvPr id="6" name="Straight Connector 5"/>
          <p:cNvCxnSpPr/>
          <p:nvPr/>
        </p:nvCxnSpPr>
        <p:spPr>
          <a:xfrm>
            <a:off x="381000" y="2514600"/>
            <a:ext cx="83820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840670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6200" y="0"/>
            <a:ext cx="5257800" cy="990600"/>
          </a:xfrm>
        </p:spPr>
        <p:txBody>
          <a:bodyPr/>
          <a:lstStyle/>
          <a:p>
            <a:r>
              <a:rPr lang="en-US" sz="3200" dirty="0" smtClean="0"/>
              <a:t>Principal Student Growth  Rating</a:t>
            </a:r>
            <a:endParaRPr lang="en-US" sz="3200" dirty="0"/>
          </a:p>
        </p:txBody>
      </p:sp>
      <p:sp>
        <p:nvSpPr>
          <p:cNvPr id="3" name="Content Placeholder 2"/>
          <p:cNvSpPr>
            <a:spLocks noGrp="1"/>
          </p:cNvSpPr>
          <p:nvPr>
            <p:ph idx="1"/>
          </p:nvPr>
        </p:nvSpPr>
        <p:spPr>
          <a:xfrm>
            <a:off x="457200" y="1371600"/>
            <a:ext cx="8229600" cy="3886200"/>
          </a:xfrm>
        </p:spPr>
        <p:txBody>
          <a:bodyPr>
            <a:normAutofit fontScale="25000" lnSpcReduction="20000"/>
          </a:bodyPr>
          <a:lstStyle/>
          <a:p>
            <a:pPr marL="0" indent="0">
              <a:buNone/>
            </a:pPr>
            <a:r>
              <a:rPr lang="en-US" sz="7200" dirty="0" smtClean="0">
                <a:solidFill>
                  <a:srgbClr val="692018"/>
                </a:solidFill>
              </a:rPr>
              <a:t>PERFORMANCE</a:t>
            </a:r>
            <a:r>
              <a:rPr lang="en-US" sz="6000" dirty="0" smtClean="0">
                <a:solidFill>
                  <a:srgbClr val="692018"/>
                </a:solidFill>
              </a:rPr>
              <a:t>	</a:t>
            </a:r>
            <a:endParaRPr lang="en-US" sz="8000" dirty="0">
              <a:solidFill>
                <a:srgbClr val="692018"/>
              </a:solidFill>
            </a:endParaRPr>
          </a:p>
          <a:p>
            <a:pPr marL="0" indent="0">
              <a:buNone/>
            </a:pPr>
            <a:r>
              <a:rPr lang="en-US" sz="8000" dirty="0" smtClean="0">
                <a:solidFill>
                  <a:srgbClr val="692018"/>
                </a:solidFill>
              </a:rPr>
              <a:t>CATEGORY	</a:t>
            </a:r>
            <a:r>
              <a:rPr lang="en-US" sz="8000" dirty="0">
                <a:solidFill>
                  <a:srgbClr val="692018"/>
                </a:solidFill>
              </a:rPr>
              <a:t>DESCRIPTION</a:t>
            </a:r>
          </a:p>
          <a:p>
            <a:pPr marL="0" indent="0">
              <a:buNone/>
            </a:pPr>
            <a:r>
              <a:rPr lang="en-US" dirty="0" smtClean="0"/>
              <a:t> </a:t>
            </a:r>
            <a:endParaRPr lang="en-US" dirty="0"/>
          </a:p>
          <a:p>
            <a:pPr marL="0" indent="0">
              <a:buNone/>
            </a:pPr>
            <a:r>
              <a:rPr lang="en-US" sz="11200" dirty="0"/>
              <a:t>Low </a:t>
            </a:r>
            <a:r>
              <a:rPr lang="en-US" sz="11200" dirty="0" smtClean="0"/>
              <a:t>		Less </a:t>
            </a:r>
            <a:r>
              <a:rPr lang="en-US" sz="11200" dirty="0"/>
              <a:t>than </a:t>
            </a:r>
            <a:r>
              <a:rPr lang="en-US" sz="11200" dirty="0" smtClean="0"/>
              <a:t>80% of teachers earned 			expected growth</a:t>
            </a:r>
            <a:endParaRPr lang="en-US" sz="11200" dirty="0"/>
          </a:p>
          <a:p>
            <a:pPr marL="0" indent="0">
              <a:buNone/>
            </a:pPr>
            <a:endParaRPr lang="en-US" sz="11200" dirty="0"/>
          </a:p>
          <a:p>
            <a:pPr marL="0" indent="0">
              <a:buNone/>
            </a:pPr>
            <a:r>
              <a:rPr lang="en-US" sz="11200" dirty="0" smtClean="0"/>
              <a:t>Expected	80-90% of teachers earned expected 			growth</a:t>
            </a:r>
            <a:endParaRPr lang="en-US" sz="11200" dirty="0"/>
          </a:p>
          <a:p>
            <a:pPr marL="0" indent="0">
              <a:buNone/>
            </a:pPr>
            <a:r>
              <a:rPr lang="en-US" sz="11200" dirty="0" smtClean="0"/>
              <a:t> </a:t>
            </a:r>
            <a:endParaRPr lang="en-US" sz="11200" dirty="0"/>
          </a:p>
          <a:p>
            <a:pPr marL="0" indent="0">
              <a:buNone/>
            </a:pPr>
            <a:r>
              <a:rPr lang="en-US" sz="11200" dirty="0" smtClean="0"/>
              <a:t>High		91-100% of teachers earned expected 		growth</a:t>
            </a:r>
            <a:endParaRPr lang="en-US" sz="11200" dirty="0"/>
          </a:p>
          <a:p>
            <a:pPr marL="0" indent="0">
              <a:buNone/>
            </a:pPr>
            <a:r>
              <a:rPr lang="en-US" dirty="0" smtClean="0"/>
              <a:t> </a:t>
            </a:r>
            <a:endParaRPr lang="en-US" dirty="0"/>
          </a:p>
          <a:p>
            <a:pPr marL="0" indent="0">
              <a:buNone/>
            </a:pPr>
            <a:r>
              <a:rPr lang="en-US" dirty="0"/>
              <a:t> </a:t>
            </a:r>
          </a:p>
          <a:p>
            <a:pPr marL="0" indent="0">
              <a:buNone/>
            </a:pPr>
            <a:endParaRPr lang="en-US" sz="4000" dirty="0"/>
          </a:p>
        </p:txBody>
      </p:sp>
      <p:cxnSp>
        <p:nvCxnSpPr>
          <p:cNvPr id="6" name="Straight Connector 5"/>
          <p:cNvCxnSpPr/>
          <p:nvPr/>
        </p:nvCxnSpPr>
        <p:spPr>
          <a:xfrm>
            <a:off x="381000" y="2133600"/>
            <a:ext cx="8382000"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0" y="5486400"/>
            <a:ext cx="8839200" cy="646331"/>
          </a:xfrm>
          <a:prstGeom prst="rect">
            <a:avLst/>
          </a:prstGeom>
          <a:noFill/>
        </p:spPr>
        <p:txBody>
          <a:bodyPr wrap="square" rtlCol="0">
            <a:spAutoFit/>
          </a:bodyPr>
          <a:lstStyle/>
          <a:p>
            <a:r>
              <a:rPr lang="en-US" dirty="0" smtClean="0"/>
              <a:t>*A secondary measure of principals impact on student growth-SPI/AMO – will be added for the 2014-15 school year, and will account for 355 of the principals student growth rating. </a:t>
            </a:r>
            <a:endParaRPr lang="en-US" dirty="0"/>
          </a:p>
        </p:txBody>
      </p:sp>
    </p:spTree>
    <p:extLst>
      <p:ext uri="{BB962C8B-B14F-4D97-AF65-F5344CB8AC3E}">
        <p14:creationId xmlns:p14="http://schemas.microsoft.com/office/powerpoint/2010/main" val="3285476073"/>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52400"/>
            <a:ext cx="5486400" cy="639762"/>
          </a:xfrm>
        </p:spPr>
        <p:txBody>
          <a:bodyPr/>
          <a:lstStyle/>
          <a:p>
            <a:r>
              <a:rPr lang="en-US" sz="6000" dirty="0" smtClean="0"/>
              <a:t>“We </a:t>
            </a:r>
            <a:r>
              <a:rPr lang="en-US" sz="6000" dirty="0"/>
              <a:t>D</a:t>
            </a:r>
            <a:r>
              <a:rPr lang="en-US" sz="6000" dirty="0" smtClean="0"/>
              <a:t>o”</a:t>
            </a:r>
            <a:endParaRPr lang="en-US" sz="6000" dirty="0"/>
          </a:p>
        </p:txBody>
      </p:sp>
      <p:sp>
        <p:nvSpPr>
          <p:cNvPr id="3" name="Content Placeholder 2"/>
          <p:cNvSpPr>
            <a:spLocks noGrp="1"/>
          </p:cNvSpPr>
          <p:nvPr>
            <p:ph idx="1"/>
          </p:nvPr>
        </p:nvSpPr>
        <p:spPr/>
        <p:txBody>
          <a:bodyPr>
            <a:normAutofit/>
          </a:bodyPr>
          <a:lstStyle/>
          <a:p>
            <a:r>
              <a:rPr lang="en-US" sz="4000" dirty="0" smtClean="0"/>
              <a:t>Pull ou</a:t>
            </a:r>
            <a:r>
              <a:rPr lang="en-US" dirty="0" smtClean="0"/>
              <a:t>t your SLO Quality Checklist</a:t>
            </a:r>
          </a:p>
          <a:p>
            <a:r>
              <a:rPr lang="en-US" sz="4000" dirty="0" smtClean="0"/>
              <a:t>Read it closely </a:t>
            </a:r>
          </a:p>
          <a:p>
            <a:r>
              <a:rPr lang="en-US" dirty="0" smtClean="0"/>
              <a:t>Develop at least one</a:t>
            </a:r>
          </a:p>
          <a:p>
            <a:pPr marL="785813" lvl="1" indent="-328613"/>
            <a:r>
              <a:rPr lang="en-US" sz="3600" dirty="0" smtClean="0"/>
              <a:t>Question</a:t>
            </a:r>
          </a:p>
          <a:p>
            <a:pPr marL="785813" lvl="1" indent="-328613"/>
            <a:r>
              <a:rPr lang="en-US" dirty="0" smtClean="0"/>
              <a:t>Comment</a:t>
            </a:r>
          </a:p>
          <a:p>
            <a:pPr marL="785813" lvl="1" indent="-328613"/>
            <a:r>
              <a:rPr lang="en-US" dirty="0" smtClean="0"/>
              <a:t>Observation</a:t>
            </a:r>
          </a:p>
        </p:txBody>
      </p:sp>
    </p:spTree>
    <p:extLst>
      <p:ext uri="{BB962C8B-B14F-4D97-AF65-F5344CB8AC3E}">
        <p14:creationId xmlns:p14="http://schemas.microsoft.com/office/powerpoint/2010/main" val="272392007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7200" y="14114"/>
            <a:ext cx="8382000" cy="6108700"/>
          </a:xfrm>
          <a:prstGeom prst="rect">
            <a:avLst/>
          </a:prstGeom>
        </p:spPr>
      </p:pic>
    </p:spTree>
    <p:extLst>
      <p:ext uri="{BB962C8B-B14F-4D97-AF65-F5344CB8AC3E}">
        <p14:creationId xmlns:p14="http://schemas.microsoft.com/office/powerpoint/2010/main" val="7558292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Do”</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When you completed 2 samples.</a:t>
            </a:r>
          </a:p>
          <a:p>
            <a:r>
              <a:rPr lang="en-US" dirty="0" smtClean="0"/>
              <a:t>Individually draw a card</a:t>
            </a:r>
          </a:p>
          <a:p>
            <a:pPr lvl="1"/>
            <a:r>
              <a:rPr lang="en-US" dirty="0" smtClean="0">
                <a:solidFill>
                  <a:schemeClr val="accent1">
                    <a:lumMod val="75000"/>
                  </a:schemeClr>
                </a:solidFill>
              </a:rPr>
              <a:t>Elementary teachers = blue </a:t>
            </a:r>
          </a:p>
          <a:p>
            <a:pPr lvl="1"/>
            <a:r>
              <a:rPr lang="en-US" dirty="0" smtClean="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rPr>
              <a:t>Middle teachers = yellow</a:t>
            </a:r>
          </a:p>
          <a:p>
            <a:pPr lvl="1"/>
            <a:r>
              <a:rPr lang="en-US" dirty="0" smtClean="0">
                <a:solidFill>
                  <a:schemeClr val="accent3">
                    <a:lumMod val="50000"/>
                  </a:schemeClr>
                </a:solidFill>
              </a:rPr>
              <a:t>High teacher = green</a:t>
            </a:r>
          </a:p>
          <a:p>
            <a:r>
              <a:rPr lang="en-US" dirty="0" smtClean="0"/>
              <a:t>Read through the goal</a:t>
            </a:r>
          </a:p>
          <a:p>
            <a:r>
              <a:rPr lang="en-US" dirty="0" smtClean="0"/>
              <a:t>Assess the quality using the checklist</a:t>
            </a:r>
          </a:p>
          <a:p>
            <a:r>
              <a:rPr lang="en-US" dirty="0" smtClean="0"/>
              <a:t>Share your findings with your table </a:t>
            </a:r>
          </a:p>
        </p:txBody>
      </p:sp>
    </p:spTree>
    <p:extLst>
      <p:ext uri="{BB962C8B-B14F-4D97-AF65-F5344CB8AC3E}">
        <p14:creationId xmlns:p14="http://schemas.microsoft.com/office/powerpoint/2010/main" val="99571657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76200"/>
            <a:ext cx="5486400" cy="639762"/>
          </a:xfrm>
        </p:spPr>
        <p:txBody>
          <a:bodyPr/>
          <a:lstStyle/>
          <a:p>
            <a:r>
              <a:rPr lang="en-US" sz="4400" dirty="0" smtClean="0"/>
              <a:t>Chunking today</a:t>
            </a:r>
            <a:r>
              <a:rPr lang="en-US" dirty="0" smtClean="0"/>
              <a:t>	</a:t>
            </a:r>
            <a:endParaRPr lang="en-U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000" b="90000" l="713" r="97150">
                        <a14:foregroundMark x1="89311" y1="48333" x2="89311" y2="48333"/>
                        <a14:foregroundMark x1="11401" y1="42500" x2="11401" y2="42500"/>
                        <a14:foregroundMark x1="7126" y1="42500" x2="7126" y2="42500"/>
                        <a14:foregroundMark x1="5463" y1="43333" x2="5463" y2="43333"/>
                        <a14:foregroundMark x1="92162" y1="49167" x2="92162" y2="49167"/>
                        <a14:foregroundMark x1="93112" y1="48333" x2="93112" y2="48333"/>
                        <a14:foregroundMark x1="90736" y1="45833" x2="90736" y2="45833"/>
                        <a14:foregroundMark x1="91449" y1="45833" x2="91449" y2="45833"/>
                      </a14:backgroundRemoval>
                    </a14:imgEffect>
                  </a14:imgLayer>
                </a14:imgProps>
              </a:ext>
            </a:extLst>
          </a:blip>
          <a:stretch>
            <a:fillRect/>
          </a:stretch>
        </p:blipFill>
        <p:spPr>
          <a:xfrm>
            <a:off x="1447800" y="5334000"/>
            <a:ext cx="5346700" cy="1524000"/>
          </a:xfrm>
          <a:prstGeom prst="rect">
            <a:avLst/>
          </a:prstGeom>
        </p:spPr>
      </p:pic>
      <p:grpSp>
        <p:nvGrpSpPr>
          <p:cNvPr id="17" name="Group 16"/>
          <p:cNvGrpSpPr/>
          <p:nvPr/>
        </p:nvGrpSpPr>
        <p:grpSpPr>
          <a:xfrm>
            <a:off x="381000" y="1143000"/>
            <a:ext cx="8493126" cy="1143000"/>
            <a:chOff x="381000" y="1143000"/>
            <a:chExt cx="8493126" cy="1143000"/>
          </a:xfrm>
        </p:grpSpPr>
        <p:sp>
          <p:nvSpPr>
            <p:cNvPr id="14" name="Content Placeholder 2"/>
            <p:cNvSpPr txBox="1">
              <a:spLocks/>
            </p:cNvSpPr>
            <p:nvPr/>
          </p:nvSpPr>
          <p:spPr>
            <a:xfrm>
              <a:off x="457200" y="1143000"/>
              <a:ext cx="8416926"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a:t>I know what an SLO is.</a:t>
              </a:r>
            </a:p>
            <a:p>
              <a:pPr lvl="1"/>
              <a:r>
                <a:rPr lang="en-US" sz="2800" dirty="0"/>
                <a:t>I know how SLOs connect to teacher evaluation.</a:t>
              </a:r>
            </a:p>
          </p:txBody>
        </p:sp>
        <p:pic>
          <p:nvPicPr>
            <p:cNvPr id="6" name="Picture 5"/>
            <p:cNvPicPr>
              <a:picLocks noChangeAspect="1"/>
            </p:cNvPicPr>
            <p:nvPr/>
          </p:nvPicPr>
          <p:blipFill>
            <a:blip r:embed="rId4"/>
            <a:stretch>
              <a:fillRect/>
            </a:stretch>
          </p:blipFill>
          <p:spPr>
            <a:xfrm>
              <a:off x="381000" y="1371600"/>
              <a:ext cx="520700" cy="520700"/>
            </a:xfrm>
            <a:prstGeom prst="rect">
              <a:avLst/>
            </a:prstGeom>
          </p:spPr>
        </p:pic>
      </p:grpSp>
      <p:grpSp>
        <p:nvGrpSpPr>
          <p:cNvPr id="21" name="Group 20"/>
          <p:cNvGrpSpPr/>
          <p:nvPr/>
        </p:nvGrpSpPr>
        <p:grpSpPr>
          <a:xfrm>
            <a:off x="381000" y="2514600"/>
            <a:ext cx="8532202" cy="685800"/>
            <a:chOff x="381000" y="2514600"/>
            <a:chExt cx="8532202" cy="685800"/>
          </a:xfrm>
        </p:grpSpPr>
        <p:sp>
          <p:nvSpPr>
            <p:cNvPr id="4" name="Content Placeholder 2"/>
            <p:cNvSpPr txBox="1">
              <a:spLocks/>
            </p:cNvSpPr>
            <p:nvPr/>
          </p:nvSpPr>
          <p:spPr>
            <a:xfrm>
              <a:off x="496276" y="2514601"/>
              <a:ext cx="8416926"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understand the 4 steps of the SLO process.</a:t>
              </a:r>
            </a:p>
          </p:txBody>
        </p:sp>
        <p:pic>
          <p:nvPicPr>
            <p:cNvPr id="7" name="Picture 6"/>
            <p:cNvPicPr>
              <a:picLocks noChangeAspect="1"/>
            </p:cNvPicPr>
            <p:nvPr/>
          </p:nvPicPr>
          <p:blipFill>
            <a:blip r:embed="rId5"/>
            <a:stretch>
              <a:fillRect/>
            </a:stretch>
          </p:blipFill>
          <p:spPr>
            <a:xfrm>
              <a:off x="381000" y="2514600"/>
              <a:ext cx="584200" cy="584200"/>
            </a:xfrm>
            <a:prstGeom prst="rect">
              <a:avLst/>
            </a:prstGeom>
          </p:spPr>
        </p:pic>
      </p:grpSp>
      <p:grpSp>
        <p:nvGrpSpPr>
          <p:cNvPr id="23" name="Group 22"/>
          <p:cNvGrpSpPr/>
          <p:nvPr/>
        </p:nvGrpSpPr>
        <p:grpSpPr>
          <a:xfrm>
            <a:off x="381000" y="4648200"/>
            <a:ext cx="8493126" cy="1020763"/>
            <a:chOff x="381000" y="4648200"/>
            <a:chExt cx="8493126" cy="1020763"/>
          </a:xfrm>
        </p:grpSpPr>
        <p:sp>
          <p:nvSpPr>
            <p:cNvPr id="15" name="Content Placeholder 2"/>
            <p:cNvSpPr txBox="1">
              <a:spLocks/>
            </p:cNvSpPr>
            <p:nvPr/>
          </p:nvSpPr>
          <p:spPr>
            <a:xfrm>
              <a:off x="457200" y="4648200"/>
              <a:ext cx="8416926" cy="1020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can determine if an SLO meets South Dakota criteria.</a:t>
              </a:r>
            </a:p>
            <a:p>
              <a:pPr marL="0" indent="0">
                <a:buNone/>
              </a:pPr>
              <a:endParaRPr lang="en-US" dirty="0"/>
            </a:p>
          </p:txBody>
        </p:sp>
        <p:pic>
          <p:nvPicPr>
            <p:cNvPr id="9" name="Picture 8"/>
            <p:cNvPicPr>
              <a:picLocks noChangeAspect="1"/>
            </p:cNvPicPr>
            <p:nvPr/>
          </p:nvPicPr>
          <p:blipFill>
            <a:blip r:embed="rId6"/>
            <a:stretch>
              <a:fillRect/>
            </a:stretch>
          </p:blipFill>
          <p:spPr>
            <a:xfrm>
              <a:off x="381000" y="4800600"/>
              <a:ext cx="636233" cy="546100"/>
            </a:xfrm>
            <a:prstGeom prst="rect">
              <a:avLst/>
            </a:prstGeom>
          </p:spPr>
        </p:pic>
      </p:grpSp>
      <p:sp>
        <p:nvSpPr>
          <p:cNvPr id="10" name="TextBox 9"/>
          <p:cNvSpPr txBox="1"/>
          <p:nvPr/>
        </p:nvSpPr>
        <p:spPr>
          <a:xfrm>
            <a:off x="1295400" y="1415962"/>
            <a:ext cx="6705600" cy="60187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40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an SLO?</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sp>
        <p:nvSpPr>
          <p:cNvPr id="11" name="TextBox 10"/>
          <p:cNvSpPr txBox="1"/>
          <p:nvPr/>
        </p:nvSpPr>
        <p:spPr>
          <a:xfrm>
            <a:off x="1332524" y="2457938"/>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What is the process?</a:t>
            </a:r>
          </a:p>
        </p:txBody>
      </p:sp>
      <p:sp>
        <p:nvSpPr>
          <p:cNvPr id="12" name="TextBox 11"/>
          <p:cNvSpPr txBox="1"/>
          <p:nvPr/>
        </p:nvSpPr>
        <p:spPr>
          <a:xfrm>
            <a:off x="1295400" y="4901624"/>
            <a:ext cx="6705600" cy="584776"/>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Practice</a:t>
            </a:r>
            <a:endParaRPr lang="en-US" sz="3200" b="1" spc="50" dirty="0">
              <a:ln w="11430"/>
              <a:solidFill>
                <a:srgbClr val="800000"/>
              </a:solidFill>
              <a:effectLst>
                <a:outerShdw blurRad="76200" dist="50800" dir="5400000" algn="tl" rotWithShape="0">
                  <a:srgbClr val="000000">
                    <a:alpha val="65000"/>
                  </a:srgbClr>
                </a:outerShdw>
              </a:effectLst>
              <a:latin typeface="Gill Sans Ultra Bold"/>
              <a:cs typeface="Gill Sans Ultra Bold"/>
            </a:endParaRPr>
          </a:p>
        </p:txBody>
      </p:sp>
      <p:grpSp>
        <p:nvGrpSpPr>
          <p:cNvPr id="22" name="Group 21"/>
          <p:cNvGrpSpPr/>
          <p:nvPr/>
        </p:nvGrpSpPr>
        <p:grpSpPr>
          <a:xfrm>
            <a:off x="304800" y="3429000"/>
            <a:ext cx="8627940" cy="1295400"/>
            <a:chOff x="304800" y="3429000"/>
            <a:chExt cx="8627940" cy="1295400"/>
          </a:xfrm>
        </p:grpSpPr>
        <p:pic>
          <p:nvPicPr>
            <p:cNvPr id="8" name="Picture 7"/>
            <p:cNvPicPr>
              <a:picLocks noChangeAspect="1"/>
            </p:cNvPicPr>
            <p:nvPr/>
          </p:nvPicPr>
          <p:blipFill rotWithShape="1">
            <a:blip r:embed="rId7"/>
            <a:srcRect t="17094" r="3820"/>
            <a:stretch/>
          </p:blipFill>
          <p:spPr>
            <a:xfrm>
              <a:off x="304800" y="3657600"/>
              <a:ext cx="736052" cy="821267"/>
            </a:xfrm>
            <a:prstGeom prst="rect">
              <a:avLst/>
            </a:prstGeom>
          </p:spPr>
        </p:pic>
        <p:sp>
          <p:nvSpPr>
            <p:cNvPr id="19" name="Content Placeholder 2"/>
            <p:cNvSpPr txBox="1">
              <a:spLocks/>
            </p:cNvSpPr>
            <p:nvPr/>
          </p:nvSpPr>
          <p:spPr>
            <a:xfrm>
              <a:off x="515814" y="3429000"/>
              <a:ext cx="8416926"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36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32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dirty="0" smtClean="0"/>
                <a:t>I know the components of a SMART goal.</a:t>
              </a:r>
            </a:p>
            <a:p>
              <a:pPr lvl="1"/>
              <a:r>
                <a:rPr lang="en-US" sz="2800" dirty="0"/>
                <a:t>I know how growth ratings are calculated</a:t>
              </a:r>
              <a:r>
                <a:rPr lang="en-US" sz="2800" dirty="0" smtClean="0"/>
                <a:t>.</a:t>
              </a:r>
              <a:endParaRPr lang="en-US" sz="2800" dirty="0"/>
            </a:p>
          </p:txBody>
        </p:sp>
      </p:grpSp>
      <p:sp>
        <p:nvSpPr>
          <p:cNvPr id="18" name="TextBox 17"/>
          <p:cNvSpPr txBox="1"/>
          <p:nvPr/>
        </p:nvSpPr>
        <p:spPr>
          <a:xfrm>
            <a:off x="1375504" y="3644904"/>
            <a:ext cx="6705600" cy="794234"/>
          </a:xfrm>
          <a:prstGeom prst="rect">
            <a:avLst/>
          </a:prstGeom>
          <a:solidFill>
            <a:schemeClr val="bg1">
              <a:lumMod val="65000"/>
              <a:alpha val="79000"/>
            </a:schemeClr>
          </a:solid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5800"/>
              </a:lnSpc>
            </a:pPr>
            <a:r>
              <a:rPr lang="en-US" sz="3200" b="1" spc="50" dirty="0" smtClean="0">
                <a:ln w="11430"/>
                <a:solidFill>
                  <a:srgbClr val="800000"/>
                </a:solidFill>
                <a:effectLst>
                  <a:outerShdw blurRad="76200" dist="50800" dir="5400000" algn="tl" rotWithShape="0">
                    <a:srgbClr val="000000">
                      <a:alpha val="65000"/>
                    </a:srgbClr>
                  </a:outerShdw>
                </a:effectLst>
                <a:latin typeface="Gill Sans Ultra Bold"/>
                <a:cs typeface="Gill Sans Ultra Bold"/>
              </a:rPr>
              <a:t>How do I write an SLO?</a:t>
            </a:r>
          </a:p>
        </p:txBody>
      </p:sp>
      <p:cxnSp>
        <p:nvCxnSpPr>
          <p:cNvPr id="25" name="Straight Connector 24"/>
          <p:cNvCxnSpPr/>
          <p:nvPr/>
        </p:nvCxnSpPr>
        <p:spPr>
          <a:xfrm flipV="1">
            <a:off x="1524000" y="1676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1600200" y="25908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1600200" y="3962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600200" y="5105400"/>
            <a:ext cx="8229600" cy="152400"/>
          </a:xfrm>
          <a:prstGeom prst="line">
            <a:avLst/>
          </a:prstGeom>
          <a:ln w="152400" cmpd="sng">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11440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rgbClr val="800000"/>
                </a:solidFill>
              </a:rPr>
              <a:t>4 Corners!</a:t>
            </a:r>
            <a:endParaRPr lang="en-US" sz="6600" dirty="0">
              <a:solidFill>
                <a:srgbClr val="800000"/>
              </a:solidFill>
            </a:endParaRPr>
          </a:p>
        </p:txBody>
      </p:sp>
      <p:sp>
        <p:nvSpPr>
          <p:cNvPr id="18" name="Text Placeholder 17"/>
          <p:cNvSpPr>
            <a:spLocks noGrp="1"/>
          </p:cNvSpPr>
          <p:nvPr>
            <p:ph type="body" idx="1"/>
          </p:nvPr>
        </p:nvSpPr>
        <p:spPr/>
        <p:txBody>
          <a:bodyPr>
            <a:normAutofit/>
          </a:bodyPr>
          <a:lstStyle/>
          <a:p>
            <a:r>
              <a:rPr lang="en-US" sz="5400" dirty="0" smtClean="0"/>
              <a:t>Let’s</a:t>
            </a:r>
            <a:endParaRPr lang="en-US" sz="5400" dirty="0"/>
          </a:p>
        </p:txBody>
      </p:sp>
      <p:pic>
        <p:nvPicPr>
          <p:cNvPr id="4" name="Picture 3" descr="MOVE.jpg"/>
          <p:cNvPicPr>
            <a:picLocks noChangeAspect="1"/>
          </p:cNvPicPr>
          <p:nvPr/>
        </p:nvPicPr>
        <p:blipFill>
          <a:blip r:embed="rId2">
            <a:clrChange>
              <a:clrFrom>
                <a:srgbClr val="B630EF"/>
              </a:clrFrom>
              <a:clrTo>
                <a:srgbClr val="B630EF">
                  <a:alpha val="0"/>
                </a:srgbClr>
              </a:clrTo>
            </a:clrChange>
            <a:extLst>
              <a:ext uri="{BEBA8EAE-BF5A-486C-A8C5-ECC9F3942E4B}">
                <a14:imgProps xmlns:a14="http://schemas.microsoft.com/office/drawing/2010/main">
                  <a14:imgLayer r:embed="rId3">
                    <a14:imgEffect>
                      <a14:backgroundRemoval t="8796" b="93981" l="1639" r="93648">
                        <a14:foregroundMark x1="88934" y1="48148" x2="88934" y2="48148"/>
                        <a14:foregroundMark x1="71721" y1="31481" x2="71721" y2="31481"/>
                        <a14:foregroundMark x1="68852" y1="46296" x2="68852" y2="46296"/>
                        <a14:foregroundMark x1="62910" y1="36574" x2="62910" y2="36574"/>
                        <a14:foregroundMark x1="60656" y1="21759" x2="60656" y2="21759"/>
                        <a14:foregroundMark x1="50410" y1="40278" x2="50410" y2="40278"/>
                        <a14:foregroundMark x1="48361" y1="28241" x2="48361" y2="28241"/>
                        <a14:foregroundMark x1="64959" y1="50463" x2="64959" y2="50463"/>
                        <a14:foregroundMark x1="78074" y1="21759" x2="78074" y2="21759"/>
                        <a14:foregroundMark x1="49180" y1="73611" x2="49180" y2="73611"/>
                        <a14:foregroundMark x1="44877" y1="23611" x2="44877" y2="23611"/>
                        <a14:foregroundMark x1="75410" y1="66204" x2="75410" y2="66204"/>
                        <a14:foregroundMark x1="66189" y1="55093" x2="66189" y2="55093"/>
                        <a14:foregroundMark x1="71721" y1="82407" x2="71721" y2="82407"/>
                        <a14:foregroundMark x1="68443" y1="87963" x2="68443" y2="87963"/>
                      </a14:backgroundRemoval>
                    </a14:imgEffect>
                  </a14:imgLayer>
                </a14:imgProps>
              </a:ext>
              <a:ext uri="{28A0092B-C50C-407E-A947-70E740481C1C}">
                <a14:useLocalDpi xmlns:a14="http://schemas.microsoft.com/office/drawing/2010/main" val="0"/>
              </a:ext>
            </a:extLst>
          </a:blip>
          <a:stretch>
            <a:fillRect/>
          </a:stretch>
        </p:blipFill>
        <p:spPr>
          <a:xfrm>
            <a:off x="2362200" y="3581400"/>
            <a:ext cx="1742179" cy="843197"/>
          </a:xfrm>
          <a:prstGeom prst="rect">
            <a:avLst/>
          </a:prstGeom>
        </p:spPr>
      </p:pic>
      <p:pic>
        <p:nvPicPr>
          <p:cNvPr id="21" name="Picture 20" descr="hamm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0" y="2819400"/>
            <a:ext cx="1984531" cy="1320615"/>
          </a:xfrm>
          <a:prstGeom prst="rect">
            <a:avLst/>
          </a:prstGeom>
        </p:spPr>
      </p:pic>
      <p:pic>
        <p:nvPicPr>
          <p:cNvPr id="22" name="Picture 21"/>
          <p:cNvPicPr>
            <a:picLocks noChangeAspect="1"/>
          </p:cNvPicPr>
          <p:nvPr/>
        </p:nvPicPr>
        <p:blipFill>
          <a:blip r:embed="rId5">
            <a:extLst>
              <a:ext uri="{BEBA8EAE-BF5A-486C-A8C5-ECC9F3942E4B}">
                <a14:imgProps xmlns:a14="http://schemas.microsoft.com/office/drawing/2010/main">
                  <a14:imgLayer r:embed="rId6">
                    <a14:imgEffect>
                      <a14:backgroundRemoval t="0" b="97266" l="0" r="98985"/>
                    </a14:imgEffect>
                  </a14:imgLayer>
                </a14:imgProps>
              </a:ext>
            </a:extLst>
          </a:blip>
          <a:stretch>
            <a:fillRect/>
          </a:stretch>
        </p:blipFill>
        <p:spPr>
          <a:xfrm>
            <a:off x="6248400" y="4768291"/>
            <a:ext cx="1666735" cy="2165909"/>
          </a:xfrm>
          <a:prstGeom prst="rect">
            <a:avLst/>
          </a:prstGeom>
        </p:spPr>
      </p:pic>
      <p:grpSp>
        <p:nvGrpSpPr>
          <p:cNvPr id="23" name="Group 22"/>
          <p:cNvGrpSpPr/>
          <p:nvPr/>
        </p:nvGrpSpPr>
        <p:grpSpPr>
          <a:xfrm flipH="1">
            <a:off x="7391400" y="1474761"/>
            <a:ext cx="1608667" cy="1608370"/>
            <a:chOff x="-8467" y="990600"/>
            <a:chExt cx="1608667" cy="1608370"/>
          </a:xfrm>
        </p:grpSpPr>
        <p:pic>
          <p:nvPicPr>
            <p:cNvPr id="25" name="Picture 24"/>
            <p:cNvPicPr>
              <a:picLocks noChangeAspect="1"/>
            </p:cNvPicPr>
            <p:nvPr/>
          </p:nvPicPr>
          <p:blipFill rotWithShape="1">
            <a:blip r:embed="rId7"/>
            <a:srcRect l="49630" t="38125" r="35964" b="17332"/>
            <a:stretch/>
          </p:blipFill>
          <p:spPr>
            <a:xfrm>
              <a:off x="-8467" y="990600"/>
              <a:ext cx="657962" cy="1523799"/>
            </a:xfrm>
            <a:prstGeom prst="rect">
              <a:avLst/>
            </a:prstGeom>
          </p:spPr>
        </p:pic>
        <p:pic>
          <p:nvPicPr>
            <p:cNvPr id="26" name="Picture 25" descr="emptyToolbox.jpg"/>
            <p:cNvPicPr>
              <a:picLocks noChangeAspect="1"/>
            </p:cNvPicPr>
            <p:nvPr/>
          </p:nvPicPr>
          <p:blipFill rotWithShape="1">
            <a:blip r:embed="rId8">
              <a:extLst>
                <a:ext uri="{BEBA8EAE-BF5A-486C-A8C5-ECC9F3942E4B}">
                  <a14:imgProps xmlns:a14="http://schemas.microsoft.com/office/drawing/2010/main">
                    <a14:imgLayer r:embed="rId9">
                      <a14:imgEffect>
                        <a14:backgroundRemoval t="4785" b="94258" l="1245" r="97925"/>
                      </a14:imgEffect>
                    </a14:imgLayer>
                  </a14:imgProps>
                </a:ext>
                <a:ext uri="{28A0092B-C50C-407E-A947-70E740481C1C}">
                  <a14:useLocalDpi xmlns:a14="http://schemas.microsoft.com/office/drawing/2010/main" val="0"/>
                </a:ext>
              </a:extLst>
            </a:blip>
            <a:srcRect t="10088"/>
            <a:stretch/>
          </p:blipFill>
          <p:spPr>
            <a:xfrm>
              <a:off x="612475" y="1828800"/>
              <a:ext cx="987725" cy="770170"/>
            </a:xfrm>
            <a:prstGeom prst="rect">
              <a:avLst/>
            </a:prstGeom>
          </p:spPr>
        </p:pic>
      </p:grpSp>
      <p:pic>
        <p:nvPicPr>
          <p:cNvPr id="24" name="Picture 23"/>
          <p:cNvPicPr>
            <a:picLocks noChangeAspect="1"/>
          </p:cNvPicPr>
          <p:nvPr/>
        </p:nvPicPr>
        <p:blipFill rotWithShape="1">
          <a:blip r:embed="rId10"/>
          <a:srcRect l="4682" t="12862" r="15582" b="21544"/>
          <a:stretch/>
        </p:blipFill>
        <p:spPr>
          <a:xfrm>
            <a:off x="7569327" y="3657600"/>
            <a:ext cx="1574673" cy="1295400"/>
          </a:xfrm>
          <a:prstGeom prst="rect">
            <a:avLst/>
          </a:prstGeom>
        </p:spPr>
      </p:pic>
      <p:sp>
        <p:nvSpPr>
          <p:cNvPr id="27" name="TextBox 26"/>
          <p:cNvSpPr txBox="1"/>
          <p:nvPr/>
        </p:nvSpPr>
        <p:spPr>
          <a:xfrm>
            <a:off x="8492066" y="762000"/>
            <a:ext cx="609600" cy="830997"/>
          </a:xfrm>
          <a:prstGeom prst="rect">
            <a:avLst/>
          </a:prstGeom>
          <a:noFill/>
        </p:spPr>
        <p:txBody>
          <a:bodyPr wrap="square" rtlCol="0">
            <a:spAutoFit/>
          </a:bodyPr>
          <a:lstStyle/>
          <a:p>
            <a:r>
              <a:rPr lang="en-US" sz="4800" b="1" dirty="0" smtClean="0">
                <a:solidFill>
                  <a:srgbClr val="FF0000"/>
                </a:solidFill>
              </a:rPr>
              <a:t>?</a:t>
            </a:r>
            <a:endParaRPr lang="en-US" sz="4800" b="1" dirty="0">
              <a:solidFill>
                <a:srgbClr val="FF0000"/>
              </a:solidFill>
            </a:endParaRPr>
          </a:p>
        </p:txBody>
      </p:sp>
    </p:spTree>
    <p:extLst>
      <p:ext uri="{BB962C8B-B14F-4D97-AF65-F5344CB8AC3E}">
        <p14:creationId xmlns:p14="http://schemas.microsoft.com/office/powerpoint/2010/main" val="339812399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581400" y="6096000"/>
            <a:ext cx="1828800" cy="762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 name="Title 1"/>
          <p:cNvSpPr>
            <a:spLocks noGrp="1"/>
          </p:cNvSpPr>
          <p:nvPr>
            <p:ph type="title"/>
          </p:nvPr>
        </p:nvSpPr>
        <p:spPr>
          <a:xfrm>
            <a:off x="0" y="76200"/>
            <a:ext cx="9144000" cy="639762"/>
          </a:xfrm>
        </p:spPr>
        <p:txBody>
          <a:bodyPr/>
          <a:lstStyle/>
          <a:p>
            <a:r>
              <a:rPr lang="en-US" sz="5400" dirty="0" smtClean="0">
                <a:solidFill>
                  <a:srgbClr val="800000"/>
                </a:solidFill>
              </a:rPr>
              <a:t>4 Corners</a:t>
            </a:r>
            <a:endParaRPr lang="en-US" sz="5400" dirty="0">
              <a:solidFill>
                <a:srgbClr val="800000"/>
              </a:solidFill>
            </a:endParaRPr>
          </a:p>
        </p:txBody>
      </p:sp>
      <p:grpSp>
        <p:nvGrpSpPr>
          <p:cNvPr id="16" name="Group 15"/>
          <p:cNvGrpSpPr/>
          <p:nvPr/>
        </p:nvGrpSpPr>
        <p:grpSpPr>
          <a:xfrm>
            <a:off x="-36305" y="0"/>
            <a:ext cx="9180305" cy="6887628"/>
            <a:chOff x="-36305" y="0"/>
            <a:chExt cx="9180305" cy="6887628"/>
          </a:xfrm>
        </p:grpSpPr>
        <p:pic>
          <p:nvPicPr>
            <p:cNvPr id="15" name="Picture 14" descr="hamm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4820" y="0"/>
              <a:ext cx="2519180" cy="1676400"/>
            </a:xfrm>
            <a:prstGeom prst="rect">
              <a:avLst/>
            </a:prstGeom>
          </p:spPr>
        </p:pic>
        <p:pic>
          <p:nvPicPr>
            <p:cNvPr id="12" name="Picture 11"/>
            <p:cNvPicPr>
              <a:picLocks noChangeAspect="1"/>
            </p:cNvPicPr>
            <p:nvPr/>
          </p:nvPicPr>
          <p:blipFill>
            <a:blip r:embed="rId3"/>
            <a:stretch>
              <a:fillRect/>
            </a:stretch>
          </p:blipFill>
          <p:spPr>
            <a:xfrm>
              <a:off x="9665" y="4692090"/>
              <a:ext cx="1666735" cy="2165909"/>
            </a:xfrm>
            <a:prstGeom prst="rect">
              <a:avLst/>
            </a:prstGeom>
          </p:spPr>
        </p:pic>
        <p:grpSp>
          <p:nvGrpSpPr>
            <p:cNvPr id="13" name="Group 12"/>
            <p:cNvGrpSpPr/>
            <p:nvPr/>
          </p:nvGrpSpPr>
          <p:grpSpPr>
            <a:xfrm>
              <a:off x="-36305" y="0"/>
              <a:ext cx="1636505" cy="2598970"/>
              <a:chOff x="-36305" y="0"/>
              <a:chExt cx="1636505" cy="2598970"/>
            </a:xfrm>
          </p:grpSpPr>
          <p:pic>
            <p:nvPicPr>
              <p:cNvPr id="10" name="Picture 9"/>
              <p:cNvPicPr>
                <a:picLocks noChangeAspect="1"/>
              </p:cNvPicPr>
              <p:nvPr/>
            </p:nvPicPr>
            <p:blipFill rotWithShape="1">
              <a:blip r:embed="rId4"/>
              <a:srcRect l="49020" t="9169" r="35964" b="17332"/>
              <a:stretch/>
            </p:blipFill>
            <p:spPr>
              <a:xfrm>
                <a:off x="-36305" y="0"/>
                <a:ext cx="685800" cy="2514399"/>
              </a:xfrm>
              <a:prstGeom prst="rect">
                <a:avLst/>
              </a:prstGeom>
            </p:spPr>
          </p:pic>
          <p:pic>
            <p:nvPicPr>
              <p:cNvPr id="8" name="Picture 7" descr="emptyToolbox.jpg"/>
              <p:cNvPicPr>
                <a:picLocks noChangeAspect="1"/>
              </p:cNvPicPr>
              <p:nvPr/>
            </p:nvPicPr>
            <p:blipFill rotWithShape="1">
              <a:blip r:embed="rId5">
                <a:extLst>
                  <a:ext uri="{BEBA8EAE-BF5A-486C-A8C5-ECC9F3942E4B}">
                    <a14:imgProps xmlns:a14="http://schemas.microsoft.com/office/drawing/2010/main">
                      <a14:imgLayer r:embed="rId6">
                        <a14:imgEffect>
                          <a14:backgroundRemoval t="4785" b="94258" l="1245" r="97925"/>
                        </a14:imgEffect>
                      </a14:imgLayer>
                    </a14:imgProps>
                  </a:ext>
                  <a:ext uri="{28A0092B-C50C-407E-A947-70E740481C1C}">
                    <a14:useLocalDpi xmlns:a14="http://schemas.microsoft.com/office/drawing/2010/main" val="0"/>
                  </a:ext>
                </a:extLst>
              </a:blip>
              <a:srcRect t="10088"/>
              <a:stretch/>
            </p:blipFill>
            <p:spPr>
              <a:xfrm>
                <a:off x="612475" y="1828800"/>
                <a:ext cx="987725" cy="770170"/>
              </a:xfrm>
              <a:prstGeom prst="rect">
                <a:avLst/>
              </a:prstGeom>
            </p:spPr>
          </p:pic>
        </p:grpSp>
        <p:pic>
          <p:nvPicPr>
            <p:cNvPr id="5" name="Picture 4"/>
            <p:cNvPicPr>
              <a:picLocks noChangeAspect="1"/>
            </p:cNvPicPr>
            <p:nvPr/>
          </p:nvPicPr>
          <p:blipFill rotWithShape="1">
            <a:blip r:embed="rId7"/>
            <a:srcRect l="4682" t="12862" r="15582" b="21544"/>
            <a:stretch/>
          </p:blipFill>
          <p:spPr>
            <a:xfrm>
              <a:off x="7126496" y="5257800"/>
              <a:ext cx="1981200" cy="1629828"/>
            </a:xfrm>
            <a:prstGeom prst="rect">
              <a:avLst/>
            </a:prstGeom>
          </p:spPr>
        </p:pic>
      </p:grpSp>
      <p:sp>
        <p:nvSpPr>
          <p:cNvPr id="3" name="Content Placeholder 2"/>
          <p:cNvSpPr>
            <a:spLocks noGrp="1"/>
          </p:cNvSpPr>
          <p:nvPr>
            <p:ph idx="1"/>
          </p:nvPr>
        </p:nvSpPr>
        <p:spPr>
          <a:xfrm>
            <a:off x="685800" y="1447800"/>
            <a:ext cx="8229600" cy="5105400"/>
          </a:xfrm>
        </p:spPr>
        <p:txBody>
          <a:bodyPr>
            <a:normAutofit/>
          </a:bodyPr>
          <a:lstStyle/>
          <a:p>
            <a:pPr marL="457200" indent="-457200">
              <a:lnSpc>
                <a:spcPts val="2800"/>
              </a:lnSpc>
              <a:buFont typeface="+mj-lt"/>
              <a:buAutoNum type="arabicPeriod"/>
            </a:pPr>
            <a:r>
              <a:rPr lang="en-US" sz="3200" dirty="0" smtClean="0"/>
              <a:t>I know what an SLO is.</a:t>
            </a:r>
          </a:p>
          <a:p>
            <a:pPr marL="457200" indent="-457200">
              <a:lnSpc>
                <a:spcPts val="2800"/>
              </a:lnSpc>
              <a:buFont typeface="+mj-lt"/>
              <a:buAutoNum type="arabicPeriod"/>
            </a:pPr>
            <a:r>
              <a:rPr lang="en-US" sz="3200" dirty="0" smtClean="0"/>
              <a:t>I know how an SLO connects to teacher evaluation.</a:t>
            </a:r>
          </a:p>
          <a:p>
            <a:pPr marL="457200" indent="-457200">
              <a:lnSpc>
                <a:spcPts val="2800"/>
              </a:lnSpc>
              <a:buFont typeface="+mj-lt"/>
              <a:buAutoNum type="arabicPeriod"/>
            </a:pPr>
            <a:r>
              <a:rPr lang="en-US" sz="3200" dirty="0" smtClean="0"/>
              <a:t>I know how growth ratings are calculated.</a:t>
            </a:r>
          </a:p>
          <a:p>
            <a:pPr marL="457200" indent="-457200">
              <a:lnSpc>
                <a:spcPts val="2800"/>
              </a:lnSpc>
              <a:buFont typeface="+mj-lt"/>
              <a:buAutoNum type="arabicPeriod"/>
            </a:pPr>
            <a:r>
              <a:rPr lang="en-US" sz="3200" dirty="0" smtClean="0"/>
              <a:t>I know how to establish baseline data and determine growth.</a:t>
            </a:r>
          </a:p>
          <a:p>
            <a:pPr marL="457200" indent="-457200">
              <a:lnSpc>
                <a:spcPts val="2800"/>
              </a:lnSpc>
              <a:buFont typeface="+mj-lt"/>
              <a:buAutoNum type="arabicPeriod"/>
            </a:pPr>
            <a:r>
              <a:rPr lang="en-US" sz="3200" dirty="0" smtClean="0"/>
              <a:t>I understand the four steps of the SLO process.</a:t>
            </a:r>
          </a:p>
          <a:p>
            <a:pPr marL="457200" indent="-457200">
              <a:lnSpc>
                <a:spcPts val="2800"/>
              </a:lnSpc>
              <a:buFont typeface="+mj-lt"/>
              <a:buAutoNum type="arabicPeriod"/>
            </a:pPr>
            <a:r>
              <a:rPr lang="en-US" sz="3200" dirty="0" smtClean="0"/>
              <a:t>I know the components of a SMART goal.</a:t>
            </a:r>
          </a:p>
          <a:p>
            <a:pPr marL="457200" indent="-457200">
              <a:lnSpc>
                <a:spcPts val="2800"/>
              </a:lnSpc>
              <a:buFont typeface="+mj-lt"/>
              <a:buAutoNum type="arabicPeriod"/>
            </a:pPr>
            <a:r>
              <a:rPr lang="en-US" sz="3200" dirty="0" smtClean="0"/>
              <a:t>I can determine if an SLO meets SD criteria.</a:t>
            </a:r>
          </a:p>
        </p:txBody>
      </p:sp>
    </p:spTree>
    <p:extLst>
      <p:ext uri="{BB962C8B-B14F-4D97-AF65-F5344CB8AC3E}">
        <p14:creationId xmlns:p14="http://schemas.microsoft.com/office/powerpoint/2010/main" val="2695257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subTnLst>
                                    <p:set>
                                      <p:cBhvr override="childStyle">
                                        <p:cTn dur="1" fill="hold" display="0" masterRel="nextClick" afterEffect="1"/>
                                        <p:tgtEl>
                                          <p:spTgt spid="3">
                                            <p:txEl>
                                              <p:pRg st="1" end="1"/>
                                            </p:txEl>
                                          </p:spTgt>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subTnLst>
                                    <p:set>
                                      <p:cBhvr override="childStyle">
                                        <p:cTn dur="1" fill="hold" display="0" masterRel="nextClick" afterEffect="1"/>
                                        <p:tgtEl>
                                          <p:spTgt spid="3">
                                            <p:txEl>
                                              <p:pRg st="2" end="2"/>
                                            </p:txEl>
                                          </p:spTgt>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subTnLst>
                                    <p:set>
                                      <p:cBhvr override="childStyle">
                                        <p:cTn dur="1" fill="hold" display="0" masterRel="nextClick" afterEffect="1"/>
                                        <p:tgtEl>
                                          <p:spTgt spid="3">
                                            <p:txEl>
                                              <p:pRg st="3" end="3"/>
                                            </p:txEl>
                                          </p:spTgt>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subTnLst>
                                    <p:set>
                                      <p:cBhvr override="childStyle">
                                        <p:cTn dur="1" fill="hold" display="0" masterRel="nextClick" afterEffect="1"/>
                                        <p:tgtEl>
                                          <p:spTgt spid="3">
                                            <p:txEl>
                                              <p:pRg st="4" end="4"/>
                                            </p:txEl>
                                          </p:spTgt>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subTnLst>
                                    <p:set>
                                      <p:cBhvr override="childStyle">
                                        <p:cTn dur="1" fill="hold" display="0" masterRel="nextClick" afterEffect="1"/>
                                        <p:tgtEl>
                                          <p:spTgt spid="3">
                                            <p:txEl>
                                              <p:pRg st="5" end="5"/>
                                            </p:txEl>
                                          </p:spTgt>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left)">
                                      <p:cBhvr>
                                        <p:cTn id="41" dur="500"/>
                                        <p:tgtEl>
                                          <p:spTgt spid="3">
                                            <p:txEl>
                                              <p:pRg st="6" end="6"/>
                                            </p:txEl>
                                          </p:spTgt>
                                        </p:tgtEl>
                                      </p:cBhvr>
                                    </p:animEffect>
                                  </p:childTnLst>
                                  <p:subTnLst>
                                    <p:set>
                                      <p:cBhvr override="childStyle">
                                        <p:cTn dur="1" fill="hold" display="0" masterRel="nextClick" afterEffect="1"/>
                                        <p:tgtEl>
                                          <p:spTgt spid="3">
                                            <p:txEl>
                                              <p:pRg st="6" end="6"/>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Closure</a:t>
            </a:r>
            <a:endParaRPr lang="en-US" dirty="0"/>
          </a:p>
        </p:txBody>
      </p:sp>
      <p:sp>
        <p:nvSpPr>
          <p:cNvPr id="6" name="Text Placeholder 5"/>
          <p:cNvSpPr>
            <a:spLocks noGrp="1"/>
          </p:cNvSpPr>
          <p:nvPr>
            <p:ph type="body" idx="1"/>
          </p:nvPr>
        </p:nvSpPr>
        <p:spPr/>
        <p:txBody>
          <a:bodyPr>
            <a:normAutofit/>
          </a:bodyPr>
          <a:lstStyle/>
          <a:p>
            <a:r>
              <a:rPr lang="en-US" sz="7200" dirty="0" smtClean="0">
                <a:solidFill>
                  <a:srgbClr val="692018"/>
                </a:solidFill>
              </a:rPr>
              <a:t>Thanks!</a:t>
            </a:r>
            <a:endParaRPr lang="en-US" sz="7200" dirty="0">
              <a:solidFill>
                <a:srgbClr val="692018"/>
              </a:solidFill>
            </a:endParaRPr>
          </a:p>
        </p:txBody>
      </p:sp>
    </p:spTree>
    <p:extLst>
      <p:ext uri="{BB962C8B-B14F-4D97-AF65-F5344CB8AC3E}">
        <p14:creationId xmlns:p14="http://schemas.microsoft.com/office/powerpoint/2010/main" val="152611895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solidFill>
                  <a:srgbClr val="800000"/>
                </a:solidFill>
              </a:rPr>
              <a:t>4 Corners!</a:t>
            </a:r>
            <a:endParaRPr lang="en-US" sz="6600" dirty="0">
              <a:solidFill>
                <a:srgbClr val="800000"/>
              </a:solidFill>
            </a:endParaRPr>
          </a:p>
        </p:txBody>
      </p:sp>
      <p:sp>
        <p:nvSpPr>
          <p:cNvPr id="18" name="Text Placeholder 17"/>
          <p:cNvSpPr>
            <a:spLocks noGrp="1"/>
          </p:cNvSpPr>
          <p:nvPr>
            <p:ph type="body" idx="1"/>
          </p:nvPr>
        </p:nvSpPr>
        <p:spPr/>
        <p:txBody>
          <a:bodyPr>
            <a:normAutofit/>
          </a:bodyPr>
          <a:lstStyle/>
          <a:p>
            <a:r>
              <a:rPr lang="en-US" sz="5400" dirty="0" smtClean="0"/>
              <a:t>Let’s</a:t>
            </a:r>
            <a:endParaRPr lang="en-US" sz="5400" dirty="0"/>
          </a:p>
        </p:txBody>
      </p:sp>
      <p:pic>
        <p:nvPicPr>
          <p:cNvPr id="4" name="Picture 3" descr="MOVE.jpg"/>
          <p:cNvPicPr>
            <a:picLocks noChangeAspect="1"/>
          </p:cNvPicPr>
          <p:nvPr/>
        </p:nvPicPr>
        <p:blipFill>
          <a:blip r:embed="rId3">
            <a:clrChange>
              <a:clrFrom>
                <a:srgbClr val="B630EF"/>
              </a:clrFrom>
              <a:clrTo>
                <a:srgbClr val="B630EF">
                  <a:alpha val="0"/>
                </a:srgbClr>
              </a:clrTo>
            </a:clrChange>
            <a:extLst>
              <a:ext uri="{BEBA8EAE-BF5A-486C-A8C5-ECC9F3942E4B}">
                <a14:imgProps xmlns:a14="http://schemas.microsoft.com/office/drawing/2010/main">
                  <a14:imgLayer r:embed="rId4">
                    <a14:imgEffect>
                      <a14:backgroundRemoval t="8796" b="93981" l="1639" r="93648">
                        <a14:foregroundMark x1="88934" y1="48148" x2="88934" y2="48148"/>
                        <a14:foregroundMark x1="71721" y1="31481" x2="71721" y2="31481"/>
                        <a14:foregroundMark x1="68852" y1="46296" x2="68852" y2="46296"/>
                        <a14:foregroundMark x1="62910" y1="36574" x2="62910" y2="36574"/>
                        <a14:foregroundMark x1="60656" y1="21759" x2="60656" y2="21759"/>
                        <a14:foregroundMark x1="50410" y1="40278" x2="50410" y2="40278"/>
                        <a14:foregroundMark x1="48361" y1="28241" x2="48361" y2="28241"/>
                        <a14:foregroundMark x1="64959" y1="50463" x2="64959" y2="50463"/>
                        <a14:foregroundMark x1="78074" y1="21759" x2="78074" y2="21759"/>
                        <a14:foregroundMark x1="49180" y1="73611" x2="49180" y2="73611"/>
                        <a14:foregroundMark x1="44877" y1="23611" x2="44877" y2="23611"/>
                        <a14:foregroundMark x1="75410" y1="66204" x2="75410" y2="66204"/>
                        <a14:foregroundMark x1="66189" y1="55093" x2="66189" y2="55093"/>
                        <a14:foregroundMark x1="71721" y1="82407" x2="71721" y2="82407"/>
                        <a14:foregroundMark x1="68443" y1="87963" x2="68443" y2="87963"/>
                      </a14:backgroundRemoval>
                    </a14:imgEffect>
                  </a14:imgLayer>
                </a14:imgProps>
              </a:ext>
              <a:ext uri="{28A0092B-C50C-407E-A947-70E740481C1C}">
                <a14:useLocalDpi xmlns:a14="http://schemas.microsoft.com/office/drawing/2010/main" val="0"/>
              </a:ext>
            </a:extLst>
          </a:blip>
          <a:stretch>
            <a:fillRect/>
          </a:stretch>
        </p:blipFill>
        <p:spPr>
          <a:xfrm>
            <a:off x="2362200" y="3581400"/>
            <a:ext cx="1742179" cy="843197"/>
          </a:xfrm>
          <a:prstGeom prst="rect">
            <a:avLst/>
          </a:prstGeom>
        </p:spPr>
      </p:pic>
      <p:pic>
        <p:nvPicPr>
          <p:cNvPr id="21" name="Picture 20" descr="hamme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0" y="2819400"/>
            <a:ext cx="1984531" cy="1320615"/>
          </a:xfrm>
          <a:prstGeom prst="rect">
            <a:avLst/>
          </a:prstGeom>
        </p:spPr>
      </p:pic>
      <p:pic>
        <p:nvPicPr>
          <p:cNvPr id="22" name="Picture 21"/>
          <p:cNvPicPr>
            <a:picLocks noChangeAspect="1"/>
          </p:cNvPicPr>
          <p:nvPr/>
        </p:nvPicPr>
        <p:blipFill>
          <a:blip r:embed="rId6">
            <a:extLst>
              <a:ext uri="{BEBA8EAE-BF5A-486C-A8C5-ECC9F3942E4B}">
                <a14:imgProps xmlns:a14="http://schemas.microsoft.com/office/drawing/2010/main">
                  <a14:imgLayer r:embed="rId7">
                    <a14:imgEffect>
                      <a14:backgroundRemoval t="0" b="97266" l="0" r="98985"/>
                    </a14:imgEffect>
                  </a14:imgLayer>
                </a14:imgProps>
              </a:ext>
            </a:extLst>
          </a:blip>
          <a:stretch>
            <a:fillRect/>
          </a:stretch>
        </p:blipFill>
        <p:spPr>
          <a:xfrm>
            <a:off x="6248400" y="4768291"/>
            <a:ext cx="1666735" cy="2165909"/>
          </a:xfrm>
          <a:prstGeom prst="rect">
            <a:avLst/>
          </a:prstGeom>
        </p:spPr>
      </p:pic>
      <p:grpSp>
        <p:nvGrpSpPr>
          <p:cNvPr id="23" name="Group 22"/>
          <p:cNvGrpSpPr/>
          <p:nvPr/>
        </p:nvGrpSpPr>
        <p:grpSpPr>
          <a:xfrm flipH="1">
            <a:off x="7391400" y="1474761"/>
            <a:ext cx="1608667" cy="1608370"/>
            <a:chOff x="-8467" y="990600"/>
            <a:chExt cx="1608667" cy="1608370"/>
          </a:xfrm>
        </p:grpSpPr>
        <p:pic>
          <p:nvPicPr>
            <p:cNvPr id="25" name="Picture 24"/>
            <p:cNvPicPr>
              <a:picLocks noChangeAspect="1"/>
            </p:cNvPicPr>
            <p:nvPr/>
          </p:nvPicPr>
          <p:blipFill rotWithShape="1">
            <a:blip r:embed="rId8"/>
            <a:srcRect l="49630" t="38125" r="35964" b="17332"/>
            <a:stretch/>
          </p:blipFill>
          <p:spPr>
            <a:xfrm>
              <a:off x="-8467" y="990600"/>
              <a:ext cx="657962" cy="1523799"/>
            </a:xfrm>
            <a:prstGeom prst="rect">
              <a:avLst/>
            </a:prstGeom>
          </p:spPr>
        </p:pic>
        <p:pic>
          <p:nvPicPr>
            <p:cNvPr id="26" name="Picture 25" descr="emptyToolbox.jpg"/>
            <p:cNvPicPr>
              <a:picLocks noChangeAspect="1"/>
            </p:cNvPicPr>
            <p:nvPr/>
          </p:nvPicPr>
          <p:blipFill rotWithShape="1">
            <a:blip r:embed="rId9">
              <a:extLst>
                <a:ext uri="{BEBA8EAE-BF5A-486C-A8C5-ECC9F3942E4B}">
                  <a14:imgProps xmlns:a14="http://schemas.microsoft.com/office/drawing/2010/main">
                    <a14:imgLayer r:embed="rId10">
                      <a14:imgEffect>
                        <a14:backgroundRemoval t="4785" b="94258" l="1245" r="97925"/>
                      </a14:imgEffect>
                    </a14:imgLayer>
                  </a14:imgProps>
                </a:ext>
                <a:ext uri="{28A0092B-C50C-407E-A947-70E740481C1C}">
                  <a14:useLocalDpi xmlns:a14="http://schemas.microsoft.com/office/drawing/2010/main" val="0"/>
                </a:ext>
              </a:extLst>
            </a:blip>
            <a:srcRect t="10088"/>
            <a:stretch/>
          </p:blipFill>
          <p:spPr>
            <a:xfrm>
              <a:off x="612475" y="1828800"/>
              <a:ext cx="987725" cy="770170"/>
            </a:xfrm>
            <a:prstGeom prst="rect">
              <a:avLst/>
            </a:prstGeom>
          </p:spPr>
        </p:pic>
      </p:grpSp>
      <p:pic>
        <p:nvPicPr>
          <p:cNvPr id="24" name="Picture 23"/>
          <p:cNvPicPr>
            <a:picLocks noChangeAspect="1"/>
          </p:cNvPicPr>
          <p:nvPr/>
        </p:nvPicPr>
        <p:blipFill rotWithShape="1">
          <a:blip r:embed="rId11"/>
          <a:srcRect l="4682" t="12862" r="15582" b="21544"/>
          <a:stretch/>
        </p:blipFill>
        <p:spPr>
          <a:xfrm>
            <a:off x="7569327" y="3657600"/>
            <a:ext cx="1574673" cy="1295400"/>
          </a:xfrm>
          <a:prstGeom prst="rect">
            <a:avLst/>
          </a:prstGeom>
        </p:spPr>
      </p:pic>
      <p:sp>
        <p:nvSpPr>
          <p:cNvPr id="27" name="TextBox 26"/>
          <p:cNvSpPr txBox="1"/>
          <p:nvPr/>
        </p:nvSpPr>
        <p:spPr>
          <a:xfrm>
            <a:off x="8492066" y="762000"/>
            <a:ext cx="609600" cy="830997"/>
          </a:xfrm>
          <a:prstGeom prst="rect">
            <a:avLst/>
          </a:prstGeom>
          <a:noFill/>
        </p:spPr>
        <p:txBody>
          <a:bodyPr wrap="square" rtlCol="0">
            <a:spAutoFit/>
          </a:bodyPr>
          <a:lstStyle/>
          <a:p>
            <a:r>
              <a:rPr lang="en-US" sz="4800" b="1" dirty="0" smtClean="0">
                <a:solidFill>
                  <a:srgbClr val="FF0000"/>
                </a:solidFill>
              </a:rPr>
              <a:t>?</a:t>
            </a:r>
          </a:p>
        </p:txBody>
      </p:sp>
    </p:spTree>
    <p:extLst>
      <p:ext uri="{BB962C8B-B14F-4D97-AF65-F5344CB8AC3E}">
        <p14:creationId xmlns:p14="http://schemas.microsoft.com/office/powerpoint/2010/main" val="15135892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581400" y="6096000"/>
            <a:ext cx="1828800" cy="762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 name="Title 1"/>
          <p:cNvSpPr>
            <a:spLocks noGrp="1"/>
          </p:cNvSpPr>
          <p:nvPr>
            <p:ph type="title"/>
          </p:nvPr>
        </p:nvSpPr>
        <p:spPr>
          <a:xfrm>
            <a:off x="0" y="76200"/>
            <a:ext cx="9144000" cy="639762"/>
          </a:xfrm>
        </p:spPr>
        <p:txBody>
          <a:bodyPr/>
          <a:lstStyle/>
          <a:p>
            <a:r>
              <a:rPr lang="en-US" sz="5400" dirty="0" smtClean="0">
                <a:solidFill>
                  <a:srgbClr val="800000"/>
                </a:solidFill>
              </a:rPr>
              <a:t>4 Corners</a:t>
            </a:r>
            <a:endParaRPr lang="en-US" sz="5400" dirty="0">
              <a:solidFill>
                <a:srgbClr val="800000"/>
              </a:solidFill>
            </a:endParaRPr>
          </a:p>
        </p:txBody>
      </p:sp>
      <p:grpSp>
        <p:nvGrpSpPr>
          <p:cNvPr id="16" name="Group 15"/>
          <p:cNvGrpSpPr/>
          <p:nvPr/>
        </p:nvGrpSpPr>
        <p:grpSpPr>
          <a:xfrm>
            <a:off x="-36305" y="0"/>
            <a:ext cx="9180305" cy="6887628"/>
            <a:chOff x="-36305" y="0"/>
            <a:chExt cx="9180305" cy="6887628"/>
          </a:xfrm>
        </p:grpSpPr>
        <p:pic>
          <p:nvPicPr>
            <p:cNvPr id="15" name="Picture 14" descr="hamm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4820" y="0"/>
              <a:ext cx="2519180" cy="1676400"/>
            </a:xfrm>
            <a:prstGeom prst="rect">
              <a:avLst/>
            </a:prstGeom>
          </p:spPr>
        </p:pic>
        <p:pic>
          <p:nvPicPr>
            <p:cNvPr id="12" name="Picture 11"/>
            <p:cNvPicPr>
              <a:picLocks noChangeAspect="1"/>
            </p:cNvPicPr>
            <p:nvPr/>
          </p:nvPicPr>
          <p:blipFill>
            <a:blip r:embed="rId3"/>
            <a:stretch>
              <a:fillRect/>
            </a:stretch>
          </p:blipFill>
          <p:spPr>
            <a:xfrm>
              <a:off x="9665" y="4692090"/>
              <a:ext cx="1666735" cy="2165909"/>
            </a:xfrm>
            <a:prstGeom prst="rect">
              <a:avLst/>
            </a:prstGeom>
          </p:spPr>
        </p:pic>
        <p:grpSp>
          <p:nvGrpSpPr>
            <p:cNvPr id="13" name="Group 12"/>
            <p:cNvGrpSpPr/>
            <p:nvPr/>
          </p:nvGrpSpPr>
          <p:grpSpPr>
            <a:xfrm>
              <a:off x="-36305" y="0"/>
              <a:ext cx="1636505" cy="2598970"/>
              <a:chOff x="-36305" y="0"/>
              <a:chExt cx="1636505" cy="2598970"/>
            </a:xfrm>
          </p:grpSpPr>
          <p:pic>
            <p:nvPicPr>
              <p:cNvPr id="10" name="Picture 9"/>
              <p:cNvPicPr>
                <a:picLocks noChangeAspect="1"/>
              </p:cNvPicPr>
              <p:nvPr/>
            </p:nvPicPr>
            <p:blipFill rotWithShape="1">
              <a:blip r:embed="rId4"/>
              <a:srcRect l="49020" t="9169" r="35964" b="17332"/>
              <a:stretch/>
            </p:blipFill>
            <p:spPr>
              <a:xfrm>
                <a:off x="-36305" y="0"/>
                <a:ext cx="685800" cy="2514399"/>
              </a:xfrm>
              <a:prstGeom prst="rect">
                <a:avLst/>
              </a:prstGeom>
            </p:spPr>
          </p:pic>
          <p:pic>
            <p:nvPicPr>
              <p:cNvPr id="8" name="Picture 7" descr="emptyToolbox.jpg"/>
              <p:cNvPicPr>
                <a:picLocks noChangeAspect="1"/>
              </p:cNvPicPr>
              <p:nvPr/>
            </p:nvPicPr>
            <p:blipFill rotWithShape="1">
              <a:blip r:embed="rId5">
                <a:extLst>
                  <a:ext uri="{BEBA8EAE-BF5A-486C-A8C5-ECC9F3942E4B}">
                    <a14:imgProps xmlns:a14="http://schemas.microsoft.com/office/drawing/2010/main">
                      <a14:imgLayer r:embed="rId6">
                        <a14:imgEffect>
                          <a14:backgroundRemoval t="4785" b="94258" l="1245" r="97925"/>
                        </a14:imgEffect>
                      </a14:imgLayer>
                    </a14:imgProps>
                  </a:ext>
                  <a:ext uri="{28A0092B-C50C-407E-A947-70E740481C1C}">
                    <a14:useLocalDpi xmlns:a14="http://schemas.microsoft.com/office/drawing/2010/main" val="0"/>
                  </a:ext>
                </a:extLst>
              </a:blip>
              <a:srcRect t="10088"/>
              <a:stretch/>
            </p:blipFill>
            <p:spPr>
              <a:xfrm>
                <a:off x="612475" y="1828800"/>
                <a:ext cx="987725" cy="770170"/>
              </a:xfrm>
              <a:prstGeom prst="rect">
                <a:avLst/>
              </a:prstGeom>
            </p:spPr>
          </p:pic>
        </p:grpSp>
        <p:pic>
          <p:nvPicPr>
            <p:cNvPr id="5" name="Picture 4"/>
            <p:cNvPicPr>
              <a:picLocks noChangeAspect="1"/>
            </p:cNvPicPr>
            <p:nvPr/>
          </p:nvPicPr>
          <p:blipFill rotWithShape="1">
            <a:blip r:embed="rId7"/>
            <a:srcRect l="4682" t="12862" r="15582" b="21544"/>
            <a:stretch/>
          </p:blipFill>
          <p:spPr>
            <a:xfrm>
              <a:off x="7126496" y="5257800"/>
              <a:ext cx="1981200" cy="1629828"/>
            </a:xfrm>
            <a:prstGeom prst="rect">
              <a:avLst/>
            </a:prstGeom>
          </p:spPr>
        </p:pic>
      </p:grpSp>
      <p:sp>
        <p:nvSpPr>
          <p:cNvPr id="3" name="Content Placeholder 2"/>
          <p:cNvSpPr>
            <a:spLocks noGrp="1"/>
          </p:cNvSpPr>
          <p:nvPr>
            <p:ph idx="1"/>
          </p:nvPr>
        </p:nvSpPr>
        <p:spPr>
          <a:xfrm>
            <a:off x="685800" y="1447800"/>
            <a:ext cx="8229600" cy="5105400"/>
          </a:xfrm>
        </p:spPr>
        <p:txBody>
          <a:bodyPr>
            <a:normAutofit/>
          </a:bodyPr>
          <a:lstStyle/>
          <a:p>
            <a:pPr marL="457200" indent="-457200">
              <a:lnSpc>
                <a:spcPts val="2800"/>
              </a:lnSpc>
              <a:buFont typeface="+mj-lt"/>
              <a:buAutoNum type="arabicPeriod"/>
            </a:pPr>
            <a:r>
              <a:rPr lang="en-US" sz="3200" dirty="0" smtClean="0"/>
              <a:t>I know what an SLO is.</a:t>
            </a:r>
          </a:p>
          <a:p>
            <a:pPr marL="457200" indent="-457200">
              <a:lnSpc>
                <a:spcPts val="2800"/>
              </a:lnSpc>
              <a:buFont typeface="+mj-lt"/>
              <a:buAutoNum type="arabicPeriod"/>
            </a:pPr>
            <a:r>
              <a:rPr lang="en-US" sz="3200" dirty="0" smtClean="0"/>
              <a:t>I know how an SLO connects to teacher evaluation.</a:t>
            </a:r>
          </a:p>
          <a:p>
            <a:pPr marL="457200" indent="-457200">
              <a:lnSpc>
                <a:spcPts val="2800"/>
              </a:lnSpc>
              <a:buFont typeface="+mj-lt"/>
              <a:buAutoNum type="arabicPeriod"/>
            </a:pPr>
            <a:r>
              <a:rPr lang="en-US" sz="3200" dirty="0" smtClean="0"/>
              <a:t>I know how growth ratings are calculated.</a:t>
            </a:r>
          </a:p>
          <a:p>
            <a:pPr marL="457200" indent="-457200">
              <a:lnSpc>
                <a:spcPts val="2800"/>
              </a:lnSpc>
              <a:buFont typeface="+mj-lt"/>
              <a:buAutoNum type="arabicPeriod"/>
            </a:pPr>
            <a:r>
              <a:rPr lang="en-US" sz="3200" dirty="0" smtClean="0"/>
              <a:t>I know how to establish baseline data and determine growth.</a:t>
            </a:r>
          </a:p>
          <a:p>
            <a:pPr marL="457200" indent="-457200">
              <a:lnSpc>
                <a:spcPts val="2800"/>
              </a:lnSpc>
              <a:buFont typeface="+mj-lt"/>
              <a:buAutoNum type="arabicPeriod"/>
            </a:pPr>
            <a:r>
              <a:rPr lang="en-US" sz="3200" dirty="0" smtClean="0"/>
              <a:t>I understand the four steps of the SLO process.</a:t>
            </a:r>
          </a:p>
          <a:p>
            <a:pPr marL="457200" indent="-457200">
              <a:lnSpc>
                <a:spcPts val="2800"/>
              </a:lnSpc>
              <a:buFont typeface="+mj-lt"/>
              <a:buAutoNum type="arabicPeriod"/>
            </a:pPr>
            <a:r>
              <a:rPr lang="en-US" sz="3200" dirty="0" smtClean="0"/>
              <a:t>I know the components of a SMART goal.</a:t>
            </a:r>
          </a:p>
          <a:p>
            <a:pPr marL="457200" indent="-457200">
              <a:lnSpc>
                <a:spcPts val="2800"/>
              </a:lnSpc>
              <a:buFont typeface="+mj-lt"/>
              <a:buAutoNum type="arabicPeriod"/>
            </a:pPr>
            <a:r>
              <a:rPr lang="en-US" sz="3200" dirty="0" smtClean="0"/>
              <a:t>I can determine if an SLO meets SD criteria.</a:t>
            </a:r>
          </a:p>
        </p:txBody>
      </p:sp>
    </p:spTree>
    <p:extLst>
      <p:ext uri="{BB962C8B-B14F-4D97-AF65-F5344CB8AC3E}">
        <p14:creationId xmlns:p14="http://schemas.microsoft.com/office/powerpoint/2010/main" val="490288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subTnLst>
                                    <p:set>
                                      <p:cBhvr override="childStyle">
                                        <p:cTn dur="1" fill="hold" display="0" masterRel="nextClick" afterEffect="1"/>
                                        <p:tgtEl>
                                          <p:spTgt spid="3">
                                            <p:txEl>
                                              <p:pRg st="0" end="0"/>
                                            </p:txEl>
                                          </p:spTgt>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subTnLst>
                                    <p:set>
                                      <p:cBhvr override="childStyle">
                                        <p:cTn dur="1" fill="hold" display="0" masterRel="nextClick" afterEffect="1"/>
                                        <p:tgtEl>
                                          <p:spTgt spid="3">
                                            <p:txEl>
                                              <p:pRg st="1" end="1"/>
                                            </p:txEl>
                                          </p:spTgt>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subTnLst>
                                    <p:set>
                                      <p:cBhvr override="childStyle">
                                        <p:cTn dur="1" fill="hold" display="0" masterRel="nextClick" afterEffect="1"/>
                                        <p:tgtEl>
                                          <p:spTgt spid="3">
                                            <p:txEl>
                                              <p:pRg st="2" end="2"/>
                                            </p:txEl>
                                          </p:spTgt>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subTnLst>
                                    <p:set>
                                      <p:cBhvr override="childStyle">
                                        <p:cTn dur="1" fill="hold" display="0" masterRel="nextClick" afterEffect="1"/>
                                        <p:tgtEl>
                                          <p:spTgt spid="3">
                                            <p:txEl>
                                              <p:pRg st="3" end="3"/>
                                            </p:txEl>
                                          </p:spTgt>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left)">
                                      <p:cBhvr>
                                        <p:cTn id="31" dur="500"/>
                                        <p:tgtEl>
                                          <p:spTgt spid="3">
                                            <p:txEl>
                                              <p:pRg st="4" end="4"/>
                                            </p:txEl>
                                          </p:spTgt>
                                        </p:tgtEl>
                                      </p:cBhvr>
                                    </p:animEffect>
                                  </p:childTnLst>
                                  <p:subTnLst>
                                    <p:set>
                                      <p:cBhvr override="childStyle">
                                        <p:cTn dur="1" fill="hold" display="0" masterRel="nextClick" afterEffect="1"/>
                                        <p:tgtEl>
                                          <p:spTgt spid="3">
                                            <p:txEl>
                                              <p:pRg st="4" end="4"/>
                                            </p:txEl>
                                          </p:spTgt>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left)">
                                      <p:cBhvr>
                                        <p:cTn id="36" dur="500"/>
                                        <p:tgtEl>
                                          <p:spTgt spid="3">
                                            <p:txEl>
                                              <p:pRg st="5" end="5"/>
                                            </p:txEl>
                                          </p:spTgt>
                                        </p:tgtEl>
                                      </p:cBhvr>
                                    </p:animEffect>
                                  </p:childTnLst>
                                  <p:subTnLst>
                                    <p:set>
                                      <p:cBhvr override="childStyle">
                                        <p:cTn dur="1" fill="hold" display="0" masterRel="nextClick" afterEffect="1"/>
                                        <p:tgtEl>
                                          <p:spTgt spid="3">
                                            <p:txEl>
                                              <p:pRg st="5" end="5"/>
                                            </p:txEl>
                                          </p:spTgt>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left)">
                                      <p:cBhvr>
                                        <p:cTn id="41" dur="500"/>
                                        <p:tgtEl>
                                          <p:spTgt spid="3">
                                            <p:txEl>
                                              <p:pRg st="6" end="6"/>
                                            </p:txEl>
                                          </p:spTgt>
                                        </p:tgtEl>
                                      </p:cBhvr>
                                    </p:animEffect>
                                  </p:childTnLst>
                                  <p:subTnLst>
                                    <p:set>
                                      <p:cBhvr override="childStyle">
                                        <p:cTn dur="1" fill="hold" display="0" masterRel="nextClick" afterEffect="1"/>
                                        <p:tgtEl>
                                          <p:spTgt spid="3">
                                            <p:txEl>
                                              <p:pRg st="6" end="6"/>
                                            </p:txEl>
                                          </p:spTgt>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228600"/>
            <a:ext cx="5486400" cy="639762"/>
          </a:xfrm>
        </p:spPr>
        <p:txBody>
          <a:bodyPr/>
          <a:lstStyle/>
          <a:p>
            <a:r>
              <a:rPr lang="en-US" sz="4400" dirty="0" smtClean="0"/>
              <a:t>Outcomes Today</a:t>
            </a:r>
            <a:endParaRPr lang="en-US" sz="4400" dirty="0"/>
          </a:p>
        </p:txBody>
      </p:sp>
      <p:sp>
        <p:nvSpPr>
          <p:cNvPr id="3" name="Content Placeholder 2"/>
          <p:cNvSpPr>
            <a:spLocks noGrp="1"/>
          </p:cNvSpPr>
          <p:nvPr>
            <p:ph idx="1"/>
          </p:nvPr>
        </p:nvSpPr>
        <p:spPr>
          <a:xfrm>
            <a:off x="498474" y="1143000"/>
            <a:ext cx="8416926" cy="4525963"/>
          </a:xfrm>
        </p:spPr>
        <p:txBody>
          <a:bodyPr>
            <a:normAutofit/>
          </a:bodyPr>
          <a:lstStyle/>
          <a:p>
            <a:pPr lvl="1"/>
            <a:r>
              <a:rPr lang="en-US" sz="2800" dirty="0"/>
              <a:t>I know what an SLO is.</a:t>
            </a:r>
          </a:p>
          <a:p>
            <a:pPr lvl="1"/>
            <a:r>
              <a:rPr lang="en-US" sz="2800" dirty="0"/>
              <a:t>I know </a:t>
            </a:r>
            <a:r>
              <a:rPr lang="en-US" sz="2800" dirty="0" smtClean="0"/>
              <a:t>how SLOs connect </a:t>
            </a:r>
            <a:r>
              <a:rPr lang="en-US" sz="2800" dirty="0"/>
              <a:t>to teacher evaluation.</a:t>
            </a:r>
          </a:p>
          <a:p>
            <a:pPr lvl="1"/>
            <a:r>
              <a:rPr lang="en-US" sz="2800" dirty="0"/>
              <a:t>I know how growth ratings are calculated.</a:t>
            </a:r>
          </a:p>
          <a:p>
            <a:pPr lvl="1"/>
            <a:r>
              <a:rPr lang="en-US" sz="2800" dirty="0"/>
              <a:t>I know how to establish baseline data and determine growth.</a:t>
            </a:r>
          </a:p>
          <a:p>
            <a:pPr lvl="1"/>
            <a:r>
              <a:rPr lang="en-US" sz="2800" dirty="0"/>
              <a:t>I understand the 4</a:t>
            </a:r>
            <a:r>
              <a:rPr lang="en-US" sz="2800" dirty="0" smtClean="0"/>
              <a:t> </a:t>
            </a:r>
            <a:r>
              <a:rPr lang="en-US" sz="2800" dirty="0"/>
              <a:t>steps of the SLO process.</a:t>
            </a:r>
          </a:p>
          <a:p>
            <a:pPr lvl="1"/>
            <a:r>
              <a:rPr lang="en-US" sz="2800" dirty="0"/>
              <a:t>I know the components of a SMART goal.</a:t>
            </a:r>
          </a:p>
          <a:p>
            <a:pPr lvl="1"/>
            <a:r>
              <a:rPr lang="en-US" sz="2800" dirty="0"/>
              <a:t>I can determine if an SLO meets South Dakota criteria.</a:t>
            </a:r>
          </a:p>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ackgroundRemoval t="10000" b="90000" l="713" r="97150">
                        <a14:foregroundMark x1="89311" y1="48333" x2="89311" y2="48333"/>
                        <a14:foregroundMark x1="11401" y1="42500" x2="11401" y2="42500"/>
                        <a14:foregroundMark x1="7126" y1="42500" x2="7126" y2="42500"/>
                        <a14:foregroundMark x1="5463" y1="43333" x2="5463" y2="43333"/>
                        <a14:foregroundMark x1="92162" y1="49167" x2="92162" y2="49167"/>
                        <a14:foregroundMark x1="93112" y1="48333" x2="93112" y2="48333"/>
                        <a14:foregroundMark x1="90736" y1="45833" x2="90736" y2="45833"/>
                        <a14:foregroundMark x1="91449" y1="45833" x2="91449" y2="45833"/>
                      </a14:backgroundRemoval>
                    </a14:imgEffect>
                  </a14:imgLayer>
                </a14:imgProps>
              </a:ext>
            </a:extLst>
          </a:blip>
          <a:stretch>
            <a:fillRect/>
          </a:stretch>
        </p:blipFill>
        <p:spPr>
          <a:xfrm>
            <a:off x="1447800" y="5334000"/>
            <a:ext cx="5346700" cy="1524000"/>
          </a:xfrm>
          <a:prstGeom prst="rect">
            <a:avLst/>
          </a:prstGeom>
        </p:spPr>
      </p:pic>
    </p:spTree>
    <p:extLst>
      <p:ext uri="{BB962C8B-B14F-4D97-AF65-F5344CB8AC3E}">
        <p14:creationId xmlns:p14="http://schemas.microsoft.com/office/powerpoint/2010/main" val="118373808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76200"/>
            <a:ext cx="5486400" cy="639762"/>
          </a:xfrm>
        </p:spPr>
        <p:txBody>
          <a:bodyPr/>
          <a:lstStyle/>
          <a:p>
            <a:r>
              <a:rPr lang="en-US" sz="4400" dirty="0" smtClean="0"/>
              <a:t>Norms for the Day</a:t>
            </a:r>
            <a:endParaRPr lang="en-US" sz="4400" dirty="0"/>
          </a:p>
        </p:txBody>
      </p:sp>
      <p:sp>
        <p:nvSpPr>
          <p:cNvPr id="3" name="Content Placeholder 2"/>
          <p:cNvSpPr>
            <a:spLocks noGrp="1"/>
          </p:cNvSpPr>
          <p:nvPr>
            <p:ph idx="1"/>
          </p:nvPr>
        </p:nvSpPr>
        <p:spPr>
          <a:xfrm>
            <a:off x="381000" y="1286934"/>
            <a:ext cx="5445126" cy="4839230"/>
          </a:xfrm>
        </p:spPr>
        <p:txBody>
          <a:bodyPr>
            <a:normAutofit fontScale="55000" lnSpcReduction="20000"/>
          </a:bodyPr>
          <a:lstStyle/>
          <a:p>
            <a:pPr>
              <a:lnSpc>
                <a:spcPct val="150000"/>
              </a:lnSpc>
              <a:buBlip>
                <a:blip r:embed="rId2"/>
              </a:buBlip>
              <a:defRPr/>
            </a:pPr>
            <a:r>
              <a:rPr lang="en-US" kern="0" dirty="0">
                <a:latin typeface="Verdana" pitchFamily="34" charset="0"/>
                <a:ea typeface="Verdana" pitchFamily="34" charset="0"/>
                <a:cs typeface="Verdana" pitchFamily="34" charset="0"/>
              </a:rPr>
              <a:t>Listen with Engagement</a:t>
            </a:r>
          </a:p>
          <a:p>
            <a:pPr>
              <a:lnSpc>
                <a:spcPct val="150000"/>
              </a:lnSpc>
              <a:buBlip>
                <a:blip r:embed="rId2"/>
              </a:buBlip>
              <a:defRPr/>
            </a:pPr>
            <a:r>
              <a:rPr lang="en-US" kern="0" dirty="0">
                <a:latin typeface="Verdana" pitchFamily="34" charset="0"/>
                <a:ea typeface="Verdana" pitchFamily="34" charset="0"/>
                <a:cs typeface="Verdana" pitchFamily="34" charset="0"/>
              </a:rPr>
              <a:t>Honor Each Other’s Thinking</a:t>
            </a:r>
          </a:p>
          <a:p>
            <a:pPr>
              <a:lnSpc>
                <a:spcPct val="150000"/>
              </a:lnSpc>
              <a:buBlip>
                <a:blip r:embed="rId2"/>
              </a:buBlip>
              <a:defRPr/>
            </a:pPr>
            <a:r>
              <a:rPr lang="en-US" kern="0" dirty="0">
                <a:latin typeface="Verdana" pitchFamily="34" charset="0"/>
                <a:ea typeface="Verdana" pitchFamily="34" charset="0"/>
                <a:cs typeface="Verdana" pitchFamily="34" charset="0"/>
              </a:rPr>
              <a:t>Honor Private Think Time</a:t>
            </a:r>
          </a:p>
          <a:p>
            <a:pPr>
              <a:lnSpc>
                <a:spcPct val="150000"/>
              </a:lnSpc>
              <a:buBlip>
                <a:blip r:embed="rId2"/>
              </a:buBlip>
              <a:defRPr/>
            </a:pPr>
            <a:r>
              <a:rPr lang="en-US" kern="0" dirty="0">
                <a:latin typeface="Verdana" pitchFamily="34" charset="0"/>
                <a:ea typeface="Verdana" pitchFamily="34" charset="0"/>
                <a:cs typeface="Verdana" pitchFamily="34" charset="0"/>
              </a:rPr>
              <a:t>Everyone has a Voice</a:t>
            </a:r>
          </a:p>
          <a:p>
            <a:pPr>
              <a:lnSpc>
                <a:spcPct val="150000"/>
              </a:lnSpc>
              <a:buBlip>
                <a:blip r:embed="rId2"/>
              </a:buBlip>
              <a:defRPr/>
            </a:pPr>
            <a:r>
              <a:rPr lang="en-US" kern="0" dirty="0">
                <a:latin typeface="Verdana" pitchFamily="34" charset="0"/>
                <a:ea typeface="Verdana" pitchFamily="34" charset="0"/>
                <a:cs typeface="Verdana" pitchFamily="34" charset="0"/>
              </a:rPr>
              <a:t>Be Respectful of all Comments</a:t>
            </a:r>
          </a:p>
          <a:p>
            <a:pPr>
              <a:lnSpc>
                <a:spcPct val="150000"/>
              </a:lnSpc>
              <a:buBlip>
                <a:blip r:embed="rId2"/>
              </a:buBlip>
              <a:defRPr/>
            </a:pPr>
            <a:r>
              <a:rPr lang="en-US" kern="0" dirty="0">
                <a:latin typeface="Verdana" pitchFamily="34" charset="0"/>
                <a:ea typeface="Verdana" pitchFamily="34" charset="0"/>
                <a:cs typeface="Verdana" pitchFamily="34" charset="0"/>
              </a:rPr>
              <a:t>Limit Side Conversation</a:t>
            </a:r>
          </a:p>
          <a:p>
            <a:pPr>
              <a:lnSpc>
                <a:spcPct val="150000"/>
              </a:lnSpc>
              <a:buBlip>
                <a:blip r:embed="rId2"/>
              </a:buBlip>
              <a:defRPr/>
            </a:pPr>
            <a:r>
              <a:rPr lang="en-US" kern="0" dirty="0">
                <a:latin typeface="Verdana" pitchFamily="34" charset="0"/>
                <a:ea typeface="Verdana" pitchFamily="34" charset="0"/>
                <a:cs typeface="Verdana" pitchFamily="34" charset="0"/>
              </a:rPr>
              <a:t>Take Care of Your Needs</a:t>
            </a:r>
          </a:p>
          <a:p>
            <a:pPr>
              <a:lnSpc>
                <a:spcPct val="150000"/>
              </a:lnSpc>
              <a:buBlip>
                <a:blip r:embed="rId2"/>
              </a:buBlip>
              <a:defRPr/>
            </a:pPr>
            <a:r>
              <a:rPr lang="en-US" kern="0" dirty="0" smtClean="0">
                <a:latin typeface="Verdana" pitchFamily="34" charset="0"/>
                <a:ea typeface="Verdana" pitchFamily="34" charset="0"/>
                <a:cs typeface="Verdana" pitchFamily="34" charset="0"/>
              </a:rPr>
              <a:t>Cell </a:t>
            </a:r>
            <a:r>
              <a:rPr lang="en-US" kern="0" dirty="0">
                <a:latin typeface="Verdana" pitchFamily="34" charset="0"/>
                <a:ea typeface="Verdana" pitchFamily="34" charset="0"/>
                <a:cs typeface="Verdana" pitchFamily="34" charset="0"/>
              </a:rPr>
              <a:t>Phones </a:t>
            </a:r>
            <a:r>
              <a:rPr lang="en-US" kern="0" dirty="0" smtClean="0">
                <a:latin typeface="Verdana" pitchFamily="34" charset="0"/>
                <a:ea typeface="Verdana" pitchFamily="34" charset="0"/>
                <a:cs typeface="Verdana" pitchFamily="34" charset="0"/>
              </a:rPr>
              <a:t>Off/Vibrate</a:t>
            </a:r>
            <a:endParaRPr lang="en-US" kern="0" dirty="0">
              <a:latin typeface="Verdana" pitchFamily="34" charset="0"/>
              <a:ea typeface="Verdana" pitchFamily="34" charset="0"/>
              <a:cs typeface="Verdana" pitchFamily="34" charset="0"/>
            </a:endParaRPr>
          </a:p>
          <a:p>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l="16051" t="9933" r="23180" b="12582"/>
          <a:stretch>
            <a:fillRect/>
          </a:stretch>
        </p:blipFill>
        <p:spPr bwMode="auto">
          <a:xfrm>
            <a:off x="6008209" y="949682"/>
            <a:ext cx="3135791" cy="5908318"/>
          </a:xfrm>
          <a:prstGeom prst="rect">
            <a:avLst/>
          </a:prstGeom>
          <a:noFill/>
          <a:ln w="9525">
            <a:solidFill>
              <a:srgbClr val="000000"/>
            </a:solidFill>
            <a:miter lim="800000"/>
            <a:headEnd/>
            <a:tailEnd/>
          </a:ln>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41869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LO Training WCMadis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SLO Training WCMadison.potx</Template>
  <TotalTime>5604</TotalTime>
  <Words>2527</Words>
  <Application>Microsoft Macintosh PowerPoint</Application>
  <PresentationFormat>On-screen Show (4:3)</PresentationFormat>
  <Paragraphs>419</Paragraphs>
  <Slides>58</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SLO Training WCMadison</vt:lpstr>
      <vt:lpstr>Document</vt:lpstr>
      <vt:lpstr> South Dakota  Student Learning  Objectives </vt:lpstr>
      <vt:lpstr>Welcome!!</vt:lpstr>
      <vt:lpstr>PowerPoint Presentation</vt:lpstr>
      <vt:lpstr>PowerPoint Presentation</vt:lpstr>
      <vt:lpstr>PowerPoint Presentation</vt:lpstr>
      <vt:lpstr>4 Corners!</vt:lpstr>
      <vt:lpstr>4 Corners</vt:lpstr>
      <vt:lpstr>Outcomes Today</vt:lpstr>
      <vt:lpstr>Norms for the Day</vt:lpstr>
      <vt:lpstr>A Little Bit of History</vt:lpstr>
      <vt:lpstr>PowerPoint Presentation</vt:lpstr>
      <vt:lpstr>PowerPoint Presentation</vt:lpstr>
      <vt:lpstr>Summative Scoring Matrix</vt:lpstr>
      <vt:lpstr>Student Growth</vt:lpstr>
      <vt:lpstr>Why use SLOs?</vt:lpstr>
      <vt:lpstr>Chunking today </vt:lpstr>
      <vt:lpstr>The SLO Process</vt:lpstr>
      <vt:lpstr>SLOs to Measure  Student Growth</vt:lpstr>
      <vt:lpstr>Teacher SLO Approval</vt:lpstr>
      <vt:lpstr>Principal SLO Approval</vt:lpstr>
      <vt:lpstr>Prepare for Summative</vt:lpstr>
      <vt:lpstr>Chunking today </vt:lpstr>
      <vt:lpstr>Brain  Break!!</vt:lpstr>
      <vt:lpstr>How do I write an SLO?</vt:lpstr>
      <vt:lpstr>SLOs to Measure  Student Growth</vt:lpstr>
      <vt:lpstr>4 Questions to Consider</vt:lpstr>
      <vt:lpstr>What do I want my students to know and be able to do? </vt:lpstr>
      <vt:lpstr>Where are my students starting?</vt:lpstr>
      <vt:lpstr>What assessments are available?</vt:lpstr>
      <vt:lpstr>Appropriate?</vt:lpstr>
      <vt:lpstr>? What assessments do you  Currently have Available ? Are they appropriate?</vt:lpstr>
      <vt:lpstr>Appropriate…</vt:lpstr>
      <vt:lpstr>What can I expect my  students to achieve? </vt:lpstr>
      <vt:lpstr>Appropriate…</vt:lpstr>
      <vt:lpstr>Growth Goals</vt:lpstr>
      <vt:lpstr>Growth Goals</vt:lpstr>
      <vt:lpstr>PowerPoint Presentation</vt:lpstr>
      <vt:lpstr>PowerPoint Presentation</vt:lpstr>
      <vt:lpstr>The SMART Process  A Format for Developing SLOs</vt:lpstr>
      <vt:lpstr>(Smart) Specific</vt:lpstr>
      <vt:lpstr>(sMart) Measurable </vt:lpstr>
      <vt:lpstr>(smArt) Appropriate</vt:lpstr>
      <vt:lpstr>(smaRt)  Realistic &amp; Rigorous</vt:lpstr>
      <vt:lpstr>(Smart) Time-bound</vt:lpstr>
      <vt:lpstr>Chunking today </vt:lpstr>
      <vt:lpstr>Brain  Break!!</vt:lpstr>
      <vt:lpstr>Practice</vt:lpstr>
      <vt:lpstr>PowerPoint Presentation</vt:lpstr>
      <vt:lpstr>Scaffolding Instruction:  “I DO”</vt:lpstr>
      <vt:lpstr>Teacher Student Growth Rating</vt:lpstr>
      <vt:lpstr>Principal Student Growth  Rating</vt:lpstr>
      <vt:lpstr>“We Do”</vt:lpstr>
      <vt:lpstr>PowerPoint Presentation</vt:lpstr>
      <vt:lpstr>“I Do”</vt:lpstr>
      <vt:lpstr>Chunking today </vt:lpstr>
      <vt:lpstr>4 Corners!</vt:lpstr>
      <vt:lpstr>4 Corners</vt:lpstr>
      <vt:lpstr>Closure</vt:lpstr>
    </vt:vector>
  </TitlesOfParts>
  <Company>State of South Dakota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Odean-Carlin, Kodi</dc:creator>
  <cp:lastModifiedBy>Dianna Tyler</cp:lastModifiedBy>
  <cp:revision>70</cp:revision>
  <dcterms:created xsi:type="dcterms:W3CDTF">2011-03-24T14:17:24Z</dcterms:created>
  <dcterms:modified xsi:type="dcterms:W3CDTF">2014-01-20T03:54:01Z</dcterms:modified>
</cp:coreProperties>
</file>